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8" r:id="rId2"/>
    <p:sldId id="299" r:id="rId3"/>
    <p:sldId id="300" r:id="rId4"/>
    <p:sldId id="301" r:id="rId5"/>
    <p:sldId id="292" r:id="rId6"/>
    <p:sldId id="304" r:id="rId7"/>
    <p:sldId id="296" r:id="rId8"/>
  </p:sldIdLst>
  <p:sldSz cx="9144000" cy="5143500" type="screen16x9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пека Надежда Васильевна" initials="СНВ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F16B78"/>
    <a:srgbClr val="2C69B2"/>
    <a:srgbClr val="CC3300"/>
    <a:srgbClr val="5CF747"/>
    <a:srgbClr val="A9AB93"/>
    <a:srgbClr val="FFFF0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17" autoAdjust="0"/>
    <p:restoredTop sz="96395" autoAdjust="0"/>
  </p:normalViewPr>
  <p:slideViewPr>
    <p:cSldViewPr>
      <p:cViewPr varScale="1">
        <p:scale>
          <a:sx n="144" d="100"/>
          <a:sy n="144" d="100"/>
        </p:scale>
        <p:origin x="138" y="120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337938852418565E-2"/>
          <c:y val="3.2714704592306167E-2"/>
          <c:w val="0.83071153352675664"/>
          <c:h val="0.8660727437333308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и рсаходы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0-1E13-4ED9-B92F-653C888954F9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1E13-4ED9-B92F-653C888954F9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1E13-4ED9-B92F-653C888954F9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1E13-4ED9-B92F-653C888954F9}"/>
              </c:ext>
            </c:extLst>
          </c:dPt>
          <c:cat>
            <c:numRef>
              <c:f>Лист1!$A$2:$A$5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Лист1!$B$2:$B$5</c:f>
              <c:numCache>
                <c:formatCode>0.00</c:formatCode>
                <c:ptCount val="4"/>
                <c:pt idx="0">
                  <c:v>138.4</c:v>
                </c:pt>
                <c:pt idx="1">
                  <c:v>142.19999999999999</c:v>
                </c:pt>
                <c:pt idx="2">
                  <c:v>150.69999999999999</c:v>
                </c:pt>
                <c:pt idx="3">
                  <c:v>161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E13-4ED9-B92F-653C888954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555776"/>
        <c:axId val="96557312"/>
      </c:barChart>
      <c:catAx>
        <c:axId val="965557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96557312"/>
        <c:crosses val="autoZero"/>
        <c:auto val="1"/>
        <c:lblAlgn val="ctr"/>
        <c:lblOffset val="100"/>
        <c:noMultiLvlLbl val="0"/>
      </c:catAx>
      <c:valAx>
        <c:axId val="96557312"/>
        <c:scaling>
          <c:orientation val="minMax"/>
          <c:max val="160"/>
          <c:min val="0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0">
                <a:effectLst/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96555776"/>
        <c:crosses val="autoZero"/>
        <c:crossBetween val="between"/>
        <c:majorUnit val="20"/>
        <c:minorUnit val="4"/>
      </c:valAx>
      <c:spPr>
        <a:noFill/>
        <a:ln w="25400">
          <a:noFill/>
        </a:ln>
      </c:spPr>
    </c:plotArea>
    <c:plotVisOnly val="1"/>
    <c:dispBlanksAs val="gap"/>
    <c:showDLblsOverMax val="0"/>
  </c:chart>
  <c:spPr>
    <a:effectLst>
      <a:outerShdw blurRad="50800" dist="38100" dir="8100000" sx="1000" sy="1000" algn="tr" rotWithShape="0">
        <a:prstClr val="black">
          <a:alpha val="40000"/>
        </a:prstClr>
      </a:outerShdw>
    </a:effectLst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28570761426436"/>
          <c:y val="0.17173429678984614"/>
          <c:w val="0.2903427358760774"/>
          <c:h val="0.5168731252083101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млрд. руб.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3849-4A6F-BB50-49C63AE216F9}"/>
              </c:ext>
            </c:extLst>
          </c:dPt>
          <c:dPt>
            <c:idx val="1"/>
            <c:bubble3D val="0"/>
            <c:spPr>
              <a:solidFill>
                <a:srgbClr val="5EDBF8"/>
              </a:solidFill>
            </c:spPr>
            <c:extLst>
              <c:ext xmlns:c16="http://schemas.microsoft.com/office/drawing/2014/chart" uri="{C3380CC4-5D6E-409C-BE32-E72D297353CC}">
                <c16:uniqueId val="{00000003-3849-4A6F-BB50-49C63AE216F9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5-3849-4A6F-BB50-49C63AE216F9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7-3849-4A6F-BB50-49C63AE216F9}"/>
              </c:ext>
            </c:extLst>
          </c:dPt>
          <c:dPt>
            <c:idx val="4"/>
            <c:bubble3D val="0"/>
            <c:spPr>
              <a:solidFill>
                <a:srgbClr val="0046A5"/>
              </a:solidFill>
            </c:spPr>
            <c:extLst>
              <c:ext xmlns:c16="http://schemas.microsoft.com/office/drawing/2014/chart" uri="{C3380CC4-5D6E-409C-BE32-E72D297353CC}">
                <c16:uniqueId val="{00000009-3849-4A6F-BB50-49C63AE216F9}"/>
              </c:ext>
            </c:extLst>
          </c:dPt>
          <c:dPt>
            <c:idx val="5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B-3849-4A6F-BB50-49C63AE216F9}"/>
              </c:ext>
            </c:extLst>
          </c:dPt>
          <c:dLbls>
            <c:dLbl>
              <c:idx val="0"/>
              <c:layout>
                <c:manualLayout>
                  <c:x val="0.37510498309570545"/>
                  <c:y val="-0.13800230905274788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 smtClean="0"/>
                      <a:t>120,0 (84,4 %)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849-4A6F-BB50-49C63AE216F9}"/>
                </c:ext>
              </c:extLst>
            </c:dLbl>
            <c:dLbl>
              <c:idx val="1"/>
              <c:layout>
                <c:manualLayout>
                  <c:x val="-2.7901089651082493E-3"/>
                  <c:y val="-2.0883362887713391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 smtClean="0"/>
                      <a:t>2,3 (1,6%)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849-4A6F-BB50-49C63AE216F9}"/>
                </c:ext>
              </c:extLst>
            </c:dLbl>
            <c:dLbl>
              <c:idx val="2"/>
              <c:layout>
                <c:manualLayout>
                  <c:x val="9.8258383853569928E-3"/>
                  <c:y val="-3.9578136270738161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 smtClean="0"/>
                      <a:t>19,1 (13,4%)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849-4A6F-BB50-49C63AE216F9}"/>
                </c:ext>
              </c:extLst>
            </c:dLbl>
            <c:dLbl>
              <c:idx val="3"/>
              <c:layout>
                <c:manualLayout>
                  <c:x val="1.8526199845934569E-2"/>
                  <c:y val="-8.0965296004666763E-3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 smtClean="0"/>
                      <a:t>0,8 (0,6%)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849-4A6F-BB50-49C63AE216F9}"/>
                </c:ext>
              </c:extLst>
            </c:dLbl>
            <c:dLbl>
              <c:idx val="4"/>
              <c:layout>
                <c:manualLayout>
                  <c:x val="-4.1119493117595184E-2"/>
                  <c:y val="4.8139253426655003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 smtClean="0"/>
                      <a:t>0,8 (0,7%)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849-4A6F-BB50-49C63AE216F9}"/>
                </c:ext>
              </c:extLst>
            </c:dLbl>
            <c:dLbl>
              <c:idx val="5"/>
              <c:layout>
                <c:manualLayout>
                  <c:x val="-0.1283063515411777"/>
                  <c:y val="4.7020997375328086E-3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 smtClean="0"/>
                      <a:t>0,7 (0,6%)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849-4A6F-BB50-49C63AE216F9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Субвенция ФОМС - 107,1 % к уровню 2021 года</c:v>
                </c:pt>
                <c:pt idx="1">
                  <c:v>Межбюджетный трансферт из бюджета Московской области - 12,2 % к уровню 2021 года</c:v>
                </c:pt>
                <c:pt idx="2">
                  <c:v>Межтерриториальные расчеты - 98,5 % к уровню 2021 года</c:v>
                </c:pt>
                <c:pt idx="3">
                  <c:v>Прочие доходы - 88,9 % к уровню 2021 года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120</c:v>
                </c:pt>
                <c:pt idx="1">
                  <c:v>2.2999999999999998</c:v>
                </c:pt>
                <c:pt idx="2">
                  <c:v>19.100000000000001</c:v>
                </c:pt>
                <c:pt idx="3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849-4A6F-BB50-49C63AE216F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Субвенция ФОМС - 107,1 % к уровню 2021 года</c:v>
                </c:pt>
                <c:pt idx="1">
                  <c:v>Межбюджетный трансферт из бюджета Московской области - 12,2 % к уровню 2021 года</c:v>
                </c:pt>
                <c:pt idx="2">
                  <c:v>Межтерриториальные расчеты - 98,5 % к уровню 2021 года</c:v>
                </c:pt>
                <c:pt idx="3">
                  <c:v>Прочие доходы - 88,9 % к уровню 2021 года</c:v>
                </c:pt>
              </c:strCache>
            </c:strRef>
          </c:cat>
          <c:val>
            <c:numRef>
              <c:f>Лист1!$C$2:$C$5</c:f>
              <c:numCache>
                <c:formatCode>0.0%</c:formatCode>
                <c:ptCount val="4"/>
                <c:pt idx="0">
                  <c:v>0.8438818565400843</c:v>
                </c:pt>
                <c:pt idx="1">
                  <c:v>1.6174402250351615E-2</c:v>
                </c:pt>
                <c:pt idx="2">
                  <c:v>0.13431786216596342</c:v>
                </c:pt>
                <c:pt idx="3">
                  <c:v>5.6258790436005618E-3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3849-4A6F-BB50-49C63AE216F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142"/>
      </c:pieChart>
    </c:plotArea>
    <c:legend>
      <c:legendPos val="b"/>
      <c:legendEntry>
        <c:idx val="0"/>
        <c:txPr>
          <a:bodyPr/>
          <a:lstStyle/>
          <a:p>
            <a:pPr>
              <a:defRPr sz="12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200"/>
            </a:pPr>
            <a:endParaRPr lang="ru-RU"/>
          </a:p>
        </c:txPr>
      </c:legendEntry>
      <c:layout>
        <c:manualLayout>
          <c:xMode val="edge"/>
          <c:yMode val="edge"/>
          <c:x val="1.6370018155390256E-2"/>
          <c:y val="0.72619319547968264"/>
          <c:w val="0.63363817040410175"/>
          <c:h val="0.22529186040193647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2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226979440069991"/>
          <c:y val="0.10634490133177797"/>
          <c:w val="0.32111333204031944"/>
          <c:h val="0.5304718576844561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млрд. руб.</c:v>
                </c:pt>
              </c:strCache>
            </c:strRef>
          </c:tx>
          <c:explosion val="4"/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3849-4A6F-BB50-49C63AE216F9}"/>
              </c:ext>
            </c:extLst>
          </c:dPt>
          <c:dPt>
            <c:idx val="1"/>
            <c:bubble3D val="0"/>
            <c:explosion val="3"/>
            <c:spPr>
              <a:solidFill>
                <a:srgbClr val="5EDBF8"/>
              </a:solidFill>
            </c:spPr>
            <c:extLst>
              <c:ext xmlns:c16="http://schemas.microsoft.com/office/drawing/2014/chart" uri="{C3380CC4-5D6E-409C-BE32-E72D297353CC}">
                <c16:uniqueId val="{00000003-3849-4A6F-BB50-49C63AE216F9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5-3849-4A6F-BB50-49C63AE216F9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7-3849-4A6F-BB50-49C63AE216F9}"/>
              </c:ext>
            </c:extLst>
          </c:dPt>
          <c:dPt>
            <c:idx val="4"/>
            <c:bubble3D val="0"/>
            <c:spPr>
              <a:solidFill>
                <a:srgbClr val="0046A5"/>
              </a:solidFill>
            </c:spPr>
            <c:extLst>
              <c:ext xmlns:c16="http://schemas.microsoft.com/office/drawing/2014/chart" uri="{C3380CC4-5D6E-409C-BE32-E72D297353CC}">
                <c16:uniqueId val="{00000009-3849-4A6F-BB50-49C63AE216F9}"/>
              </c:ext>
            </c:extLst>
          </c:dPt>
          <c:dPt>
            <c:idx val="5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B-3849-4A6F-BB50-49C63AE216F9}"/>
              </c:ext>
            </c:extLst>
          </c:dPt>
          <c:dLbls>
            <c:dLbl>
              <c:idx val="0"/>
              <c:layout>
                <c:manualLayout>
                  <c:x val="0.42200667104111989"/>
                  <c:y val="-6.7720618256051329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119,3 (83,9 %)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849-4A6F-BB50-49C63AE216F9}"/>
                </c:ext>
              </c:extLst>
            </c:dLbl>
            <c:dLbl>
              <c:idx val="1"/>
              <c:layout>
                <c:manualLayout>
                  <c:x val="2.4682742782152128E-2"/>
                  <c:y val="-9.2320209973753287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19,1 (13,4%)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3849-4A6F-BB50-49C63AE216F9}"/>
                </c:ext>
              </c:extLst>
            </c:dLbl>
            <c:dLbl>
              <c:idx val="2"/>
              <c:layout>
                <c:manualLayout>
                  <c:x val="4.3441519779879659E-2"/>
                  <c:y val="-0.10750762844837936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2,3 (1,6%)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3849-4A6F-BB50-49C63AE216F9}"/>
                </c:ext>
              </c:extLst>
            </c:dLbl>
            <c:dLbl>
              <c:idx val="3"/>
              <c:layout>
                <c:manualLayout>
                  <c:x val="5.1554125303787703E-2"/>
                  <c:y val="-6.3865174312717862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0,7 (0,5%)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3849-4A6F-BB50-49C63AE216F9}"/>
                </c:ext>
              </c:extLst>
            </c:dLbl>
            <c:dLbl>
              <c:idx val="4"/>
              <c:layout>
                <c:manualLayout>
                  <c:x val="5.4310815982386129E-2"/>
                  <c:y val="-1.4888699298158995E-3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0,8 (0,6%)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3849-4A6F-BB50-49C63AE216F9}"/>
                </c:ext>
              </c:extLst>
            </c:dLbl>
            <c:dLbl>
              <c:idx val="5"/>
              <c:layout>
                <c:manualLayout>
                  <c:x val="-5.2221270447661207E-2"/>
                  <c:y val="2.2626759419893432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0,7 (0,6%)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849-4A6F-BB50-49C63AE216F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Финансирование территориальной программы ОМС - 101,0 % к уровню 2021 года</c:v>
                </c:pt>
                <c:pt idx="1">
                  <c:v>Межтерриториальные расчеты за иногородних граждан - 98,5 % к уровню 2021 года</c:v>
                </c:pt>
                <c:pt idx="2">
                  <c:v>Средства на не застрахованных по ОМС граждан - 78,6 % к уровню 2021 года</c:v>
                </c:pt>
                <c:pt idx="3">
                  <c:v>Средства на АУП ТФОМС МО - на уровне 2021 года</c:v>
                </c:pt>
                <c:pt idx="4">
                  <c:v>Финансирование мероприятий по повышению квалификации медработников, закупке и ремонту оборудования - 77,7 % к уровню 2021 года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119.3</c:v>
                </c:pt>
                <c:pt idx="1">
                  <c:v>19.100000000000001</c:v>
                </c:pt>
                <c:pt idx="2">
                  <c:v>2.2999999999999998</c:v>
                </c:pt>
                <c:pt idx="3">
                  <c:v>0.7</c:v>
                </c:pt>
                <c:pt idx="4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849-4A6F-BB50-49C63AE216F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Финансирование территориальной программы ОМС - 101,0 % к уровню 2021 года</c:v>
                </c:pt>
                <c:pt idx="1">
                  <c:v>Межтерриториальные расчеты за иногородних граждан - 98,5 % к уровню 2021 года</c:v>
                </c:pt>
                <c:pt idx="2">
                  <c:v>Средства на не застрахованных по ОМС граждан - 78,6 % к уровню 2021 года</c:v>
                </c:pt>
                <c:pt idx="3">
                  <c:v>Средства на АУП ТФОМС МО - на уровне 2021 года</c:v>
                </c:pt>
                <c:pt idx="4">
                  <c:v>Финансирование мероприятий по повышению квалификации медработников, закупке и ремонту оборудования - 77,7 % к уровню 2021 года</c:v>
                </c:pt>
              </c:strCache>
            </c:strRef>
          </c:cat>
          <c:val>
            <c:numRef>
              <c:f>Лист1!$C$2:$C$6</c:f>
              <c:numCache>
                <c:formatCode>0.0%</c:formatCode>
                <c:ptCount val="5"/>
                <c:pt idx="0">
                  <c:v>0.83899999999999997</c:v>
                </c:pt>
                <c:pt idx="1">
                  <c:v>0.13400000000000001</c:v>
                </c:pt>
                <c:pt idx="2">
                  <c:v>1.6E-2</c:v>
                </c:pt>
                <c:pt idx="3">
                  <c:v>4.9226441631504917E-3</c:v>
                </c:pt>
                <c:pt idx="4">
                  <c:v>5.6258790436005618E-3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3849-4A6F-BB50-49C63AE216F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142"/>
      </c:pieChart>
    </c:plotArea>
    <c:legend>
      <c:legendPos val="b"/>
      <c:legendEntry>
        <c:idx val="0"/>
        <c:txPr>
          <a:bodyPr/>
          <a:lstStyle/>
          <a:p>
            <a:pPr>
              <a:defRPr sz="1200" kern="4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00" kern="4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200" kern="4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200" kern="4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200" kern="4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3.6535556413102629E-3"/>
          <c:y val="0.66241780888500046"/>
          <c:w val="0.7554094488188976"/>
          <c:h val="0.30216202259727404"/>
        </c:manualLayout>
      </c:layout>
      <c:overlay val="0"/>
      <c:txPr>
        <a:bodyPr/>
        <a:lstStyle/>
        <a:p>
          <a:pPr>
            <a:defRPr sz="1200" kern="4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2"/>
      </a:pPr>
      <a:endParaRPr lang="ru-RU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0.80361</cdr:x>
      <cdr:y>0.73735</cdr:y>
    </cdr:from>
    <cdr:to>
      <cdr:x>0.91278</cdr:x>
      <cdr:y>0.83744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538923" y="3148682"/>
          <a:ext cx="888306" cy="4274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154,2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0.82301</cdr:x>
      <cdr:y>0.51659</cdr:y>
    </cdr:from>
    <cdr:to>
      <cdr:x>0.93218</cdr:x>
      <cdr:y>0.62784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696743" y="2205955"/>
          <a:ext cx="888306" cy="475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142,2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0.85716</cdr:x>
      <cdr:y>0.30122</cdr:y>
    </cdr:from>
    <cdr:to>
      <cdr:x>0.96169</cdr:x>
      <cdr:y>0.39655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789447" y="1286284"/>
          <a:ext cx="827970" cy="4070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150,7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0.91012</cdr:x>
      <cdr:y>0.09323</cdr:y>
    </cdr:from>
    <cdr:to>
      <cdr:x>1</cdr:x>
      <cdr:y>0.17902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7208951" y="398099"/>
          <a:ext cx="711929" cy="3663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161,0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0.76599</cdr:x>
      <cdr:y>0.94698</cdr:y>
    </cdr:from>
    <cdr:to>
      <cdr:x>1</cdr:x>
      <cdr:y>1</cdr:y>
    </cdr:to>
    <cdr:sp macro="" textlink="">
      <cdr:nvSpPr>
        <cdr:cNvPr id="2" name="Номер слайда 14"/>
        <cdr:cNvSpPr>
          <a:spLocks xmlns:a="http://schemas.openxmlformats.org/drawingml/2006/main" noGrp="1"/>
        </cdr:cNvSpPr>
      </cdr:nvSpPr>
      <cdr:spPr>
        <a:xfrm xmlns:a="http://schemas.openxmlformats.org/drawingml/2006/main">
          <a:off x="7061200" y="6530975"/>
          <a:ext cx="2133600" cy="365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/>
        <a:lstStyle xmlns:a="http://schemas.openxmlformats.org/drawingml/2006/main">
          <a:defPPr>
            <a:defRPr lang="ru-RU"/>
          </a:defPPr>
          <a:lvl1pPr marL="0" algn="r" defTabSz="914400" rtl="0" eaLnBrk="1" latinLnBrk="0" hangingPunct="1">
            <a:defRPr sz="1200" kern="120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dirty="0" smtClean="0"/>
        </a:p>
      </cdr:txBody>
    </cdr:sp>
  </cdr:relSizeAnchor>
  <cdr:relSizeAnchor xmlns:cdr="http://schemas.openxmlformats.org/drawingml/2006/chartDrawing">
    <cdr:from>
      <cdr:x>0.34918</cdr:x>
      <cdr:y>0.20043</cdr:y>
    </cdr:from>
    <cdr:to>
      <cdr:x>0.37196</cdr:x>
      <cdr:y>0.22746</cdr:y>
    </cdr:to>
    <cdr:cxnSp macro="">
      <cdr:nvCxnSpPr>
        <cdr:cNvPr id="5" name="Соединительная линия уступом 4"/>
        <cdr:cNvCxnSpPr/>
      </cdr:nvCxnSpPr>
      <cdr:spPr>
        <a:xfrm xmlns:a="http://schemas.openxmlformats.org/drawingml/2006/main" rot="10800000" flipV="1">
          <a:off x="3312368" y="1067984"/>
          <a:ext cx="216024" cy="144050"/>
        </a:xfrm>
        <a:prstGeom xmlns:a="http://schemas.openxmlformats.org/drawingml/2006/main" prst="bentConnector3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0.52453</cdr:x>
      <cdr:y>0.21622</cdr:y>
    </cdr:from>
    <cdr:to>
      <cdr:x>0.98757</cdr:x>
      <cdr:y>0.33784</cdr:y>
    </cdr:to>
    <cdr:sp macro="" textlink="">
      <cdr:nvSpPr>
        <cdr:cNvPr id="10" name="Овал 9"/>
        <cdr:cNvSpPr/>
      </cdr:nvSpPr>
      <cdr:spPr>
        <a:xfrm xmlns:a="http://schemas.openxmlformats.org/drawingml/2006/main">
          <a:off x="4975680" y="1152128"/>
          <a:ext cx="4392488" cy="648072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 </a:t>
          </a:r>
          <a:r>
            <a: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7 745 529* 14 185,4</a:t>
          </a:r>
          <a:r>
            <a: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* </a:t>
          </a:r>
          <a:r>
            <a: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1,092</a:t>
          </a:r>
          <a:endParaRPr lang="ru-RU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</cdr:x>
      <cdr:y>0.22745</cdr:y>
    </cdr:from>
    <cdr:to>
      <cdr:x>0.93369</cdr:x>
      <cdr:y>0.31081</cdr:y>
    </cdr:to>
    <cdr:grpSp>
      <cdr:nvGrpSpPr>
        <cdr:cNvPr id="11" name="Группа 10"/>
        <cdr:cNvGrpSpPr/>
      </cdr:nvGrpSpPr>
      <cdr:grpSpPr>
        <a:xfrm xmlns:a="http://schemas.openxmlformats.org/drawingml/2006/main">
          <a:off x="4743026" y="1211988"/>
          <a:ext cx="4114005" cy="444192"/>
          <a:chOff x="3531229" y="-23158191"/>
          <a:chExt cx="5367553" cy="2735393"/>
        </a:xfrm>
      </cdr:grpSpPr>
      <cdr:cxnSp macro="">
        <cdr:nvCxnSpPr>
          <cdr:cNvPr id="12" name="Прямая со стрелкой 11"/>
          <cdr:cNvCxnSpPr/>
        </cdr:nvCxnSpPr>
        <cdr:spPr>
          <a:xfrm xmlns:a="http://schemas.openxmlformats.org/drawingml/2006/main" flipH="1" flipV="1">
            <a:off x="3531229" y="-23158191"/>
            <a:ext cx="1609550" cy="2735393"/>
          </a:xfrm>
          <a:prstGeom xmlns:a="http://schemas.openxmlformats.org/drawingml/2006/main" prst="straightConnector1">
            <a:avLst/>
          </a:prstGeom>
          <a:ln xmlns:a="http://schemas.openxmlformats.org/drawingml/2006/main" w="57150">
            <a:tailEnd type="arrow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13" name="Прямая соединительная линия 12"/>
          <cdr:cNvCxnSpPr/>
        </cdr:nvCxnSpPr>
        <cdr:spPr>
          <a:xfrm xmlns:a="http://schemas.openxmlformats.org/drawingml/2006/main">
            <a:off x="5140777" y="-20422798"/>
            <a:ext cx="3758005" cy="0"/>
          </a:xfrm>
          <a:prstGeom xmlns:a="http://schemas.openxmlformats.org/drawingml/2006/main" prst="line">
            <a:avLst/>
          </a:prstGeom>
          <a:ln xmlns:a="http://schemas.openxmlformats.org/drawingml/2006/main" w="38100"/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  <cdr:relSizeAnchor xmlns:cdr="http://schemas.openxmlformats.org/drawingml/2006/chartDrawing">
    <cdr:from>
      <cdr:x>0.5845</cdr:x>
      <cdr:y>0.33202</cdr:y>
    </cdr:from>
    <cdr:to>
      <cdr:x>0.71914</cdr:x>
      <cdr:y>0.45332</cdr:y>
    </cdr:to>
    <cdr:sp macro="" textlink="">
      <cdr:nvSpPr>
        <cdr:cNvPr id="19" name="TextBox 15"/>
        <cdr:cNvSpPr txBox="1"/>
      </cdr:nvSpPr>
      <cdr:spPr>
        <a:xfrm xmlns:a="http://schemas.openxmlformats.org/drawingml/2006/main">
          <a:off x="5544616" y="1769199"/>
          <a:ext cx="1277183" cy="64635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defRPr/>
          </a:pPr>
          <a:r>
            <a:rPr lang="ru-RU" sz="1200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Численность застрахованных на 01.01.2021</a:t>
          </a:r>
          <a:endParaRPr lang="ru-RU" sz="12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0.71301</cdr:x>
      <cdr:y>0.33405</cdr:y>
    </cdr:from>
    <cdr:to>
      <cdr:x>0.84259</cdr:x>
      <cdr:y>0.45534</cdr:y>
    </cdr:to>
    <cdr:sp macro="" textlink="">
      <cdr:nvSpPr>
        <cdr:cNvPr id="20" name="TextBox 15"/>
        <cdr:cNvSpPr txBox="1"/>
      </cdr:nvSpPr>
      <cdr:spPr>
        <a:xfrm xmlns:a="http://schemas.openxmlformats.org/drawingml/2006/main">
          <a:off x="6763614" y="1779994"/>
          <a:ext cx="1229273" cy="64633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defRPr/>
          </a:pPr>
          <a:r>
            <a:rPr lang="ru-RU" sz="1200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</a:t>
          </a:r>
          <a:r>
            <a:rPr lang="ru-RU" sz="1200" i="1" dirty="0" err="1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подушевой</a:t>
          </a:r>
          <a:r>
            <a:rPr lang="ru-RU" sz="12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200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норматив</a:t>
          </a:r>
          <a:endParaRPr lang="ru-RU" sz="12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0.83267</cdr:x>
      <cdr:y>0.33202</cdr:y>
    </cdr:from>
    <cdr:to>
      <cdr:x>0.97164</cdr:x>
      <cdr:y>0.48797</cdr:y>
    </cdr:to>
    <cdr:sp macro="" textlink="">
      <cdr:nvSpPr>
        <cdr:cNvPr id="21" name="TextBox 15"/>
        <cdr:cNvSpPr txBox="1"/>
      </cdr:nvSpPr>
      <cdr:spPr>
        <a:xfrm xmlns:a="http://schemas.openxmlformats.org/drawingml/2006/main">
          <a:off x="7898750" y="1769199"/>
          <a:ext cx="1318274" cy="83099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defRPr/>
          </a:pPr>
          <a:r>
            <a:rPr lang="ru-RU" sz="1200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Коэффициент дифференциации для Московской области</a:t>
          </a:r>
          <a:endParaRPr lang="ru-RU" sz="12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0.76599</cdr:x>
      <cdr:y>0.94698</cdr:y>
    </cdr:from>
    <cdr:to>
      <cdr:x>1</cdr:x>
      <cdr:y>1</cdr:y>
    </cdr:to>
    <cdr:sp macro="" textlink="">
      <cdr:nvSpPr>
        <cdr:cNvPr id="2" name="Номер слайда 14"/>
        <cdr:cNvSpPr>
          <a:spLocks xmlns:a="http://schemas.openxmlformats.org/drawingml/2006/main" noGrp="1"/>
        </cdr:cNvSpPr>
      </cdr:nvSpPr>
      <cdr:spPr>
        <a:xfrm xmlns:a="http://schemas.openxmlformats.org/drawingml/2006/main">
          <a:off x="7061200" y="6530975"/>
          <a:ext cx="2133600" cy="365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/>
        <a:lstStyle xmlns:a="http://schemas.openxmlformats.org/drawingml/2006/main">
          <a:defPPr>
            <a:defRPr lang="ru-RU"/>
          </a:defPPr>
          <a:lvl1pPr marL="0" algn="r" defTabSz="914400" rtl="0" eaLnBrk="1" latinLnBrk="0" hangingPunct="1">
            <a:defRPr sz="1200" kern="120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dirty="0" smtClean="0"/>
        </a:p>
      </cdr:txBody>
    </cdr:sp>
  </cdr:relSizeAnchor>
  <cdr:relSizeAnchor xmlns:cdr="http://schemas.openxmlformats.org/drawingml/2006/chartDrawing">
    <cdr:from>
      <cdr:x>0.58662</cdr:x>
      <cdr:y>0.178</cdr:y>
    </cdr:from>
    <cdr:to>
      <cdr:x>0.60631</cdr:x>
      <cdr:y>0.20545</cdr:y>
    </cdr:to>
    <cdr:cxnSp macro="">
      <cdr:nvCxnSpPr>
        <cdr:cNvPr id="3" name="Соединительная линия уступом 2"/>
        <cdr:cNvCxnSpPr/>
      </cdr:nvCxnSpPr>
      <cdr:spPr>
        <a:xfrm xmlns:a="http://schemas.openxmlformats.org/drawingml/2006/main" flipV="1">
          <a:off x="5364088" y="915565"/>
          <a:ext cx="180020" cy="141152"/>
        </a:xfrm>
        <a:prstGeom xmlns:a="http://schemas.openxmlformats.org/drawingml/2006/main" prst="bentConnector3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0.94068</cdr:x>
      <cdr:y>0.68062</cdr:y>
    </cdr:from>
    <cdr:to>
      <cdr:x>1</cdr:x>
      <cdr:y>0.97153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992888" y="3500759"/>
          <a:ext cx="504056" cy="14962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0F9D3-0178-41B1-8C7D-653259BDDD40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E9587-CB42-4EC3-9EB4-DA5D6A41D3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52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803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4B61F-4043-496E-8C8A-E2BE8E71C883}" type="datetimeFigureOut">
              <a:rPr lang="ru-RU" smtClean="0"/>
              <a:pPr/>
              <a:t>22.09.2021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5" y="3228897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6456613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803" y="6456613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4A604-B188-4E88-85EE-DCDC69E7A1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883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97163" y="509588"/>
            <a:ext cx="4532312" cy="25495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056C2-E43F-4BFD-9132-8BFBEB848BD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043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97163" y="509588"/>
            <a:ext cx="4532312" cy="25495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056C2-E43F-4BFD-9132-8BFBEB848BD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833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22.09.2021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22.09.2021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22.09.2021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accent1">
                <a:lumMod val="20000"/>
                <a:lumOff val="80000"/>
              </a:schemeClr>
            </a:gs>
            <a:gs pos="100000">
              <a:srgbClr val="4F81BD">
                <a:tint val="23500"/>
                <a:satMod val="16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33CE7-0AFA-466A-AF12-133FE64FF82B}" type="datetimeFigureOut">
              <a:rPr lang="ru-RU" smtClean="0"/>
              <a:pPr/>
              <a:t>22.09.2021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504" y="0"/>
            <a:ext cx="1872208" cy="514350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1943200" y="303498"/>
            <a:ext cx="7200800" cy="3186354"/>
          </a:xfrm>
          <a:solidFill>
            <a:schemeClr val="bg1">
              <a:alpha val="20000"/>
            </a:schemeClr>
          </a:solidFill>
        </p:spPr>
        <p:txBody>
          <a:bodyPr/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проекте бюджета Территориального фонда обязательного медицинского страхования Московской области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2022 год и на плановый период 2023 и 2024 годов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3921900"/>
            <a:ext cx="8208912" cy="882699"/>
          </a:xfrm>
          <a:solidFill>
            <a:schemeClr val="accent1">
              <a:lumMod val="75000"/>
              <a:alpha val="85000"/>
            </a:schemeClr>
          </a:solidFill>
        </p:spPr>
        <p:txBody>
          <a:bodyPr rtlCol="0">
            <a:normAutofit fontScale="775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заместитель директора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Территориального фонда ОМС Московской области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Боброва Елена Александровна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1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316" y="1347614"/>
            <a:ext cx="1368152" cy="876232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4484358"/>
              </p:ext>
            </p:extLst>
          </p:nvPr>
        </p:nvGraphicFramePr>
        <p:xfrm>
          <a:off x="395536" y="141480"/>
          <a:ext cx="1024958" cy="1134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2" r:id="rId4" imgW="2924175" imgH="3638550" progId="">
                  <p:embed/>
                </p:oleObj>
              </mc:Choice>
              <mc:Fallback>
                <p:oleObj r:id="rId4" imgW="2924175" imgH="3638550" progId="">
                  <p:embed/>
                  <p:pic>
                    <p:nvPicPr>
                      <p:cNvPr id="1536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41480"/>
                        <a:ext cx="1024958" cy="113412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1475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255618809"/>
              </p:ext>
            </p:extLst>
          </p:nvPr>
        </p:nvGraphicFramePr>
        <p:xfrm>
          <a:off x="611560" y="602982"/>
          <a:ext cx="8136904" cy="42702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1143000" y="0"/>
            <a:ext cx="6885947" cy="6274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</a:t>
            </a:r>
            <a:r>
              <a:rPr lang="ru-RU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расходы ТФОМС </a:t>
            </a: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 на</a:t>
            </a:r>
            <a:r>
              <a:rPr lang="en-US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2022-2024 гг.</a:t>
            </a:r>
            <a:endParaRPr lang="ru-RU" sz="2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(млрд. рублей)</a:t>
            </a:r>
            <a:endParaRPr lang="ru-RU" altLang="ru-RU" sz="2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"/>
          <p:cNvSpPr txBox="1"/>
          <p:nvPr/>
        </p:nvSpPr>
        <p:spPr>
          <a:xfrm>
            <a:off x="7893712" y="3435846"/>
            <a:ext cx="948933" cy="50405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- 7,8%</a:t>
            </a:r>
            <a:endParaRPr lang="ru-RU" sz="21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6983231" y="4865251"/>
            <a:ext cx="2133600" cy="273844"/>
          </a:xfrm>
        </p:spPr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cxnSp>
        <p:nvCxnSpPr>
          <p:cNvPr id="6" name="Соединительная линия уступом 5"/>
          <p:cNvCxnSpPr/>
          <p:nvPr/>
        </p:nvCxnSpPr>
        <p:spPr>
          <a:xfrm rot="5400000" flipH="1" flipV="1">
            <a:off x="7493497" y="3464197"/>
            <a:ext cx="612067" cy="123317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22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4307543"/>
              </p:ext>
            </p:extLst>
          </p:nvPr>
        </p:nvGraphicFramePr>
        <p:xfrm>
          <a:off x="-180528" y="-152418"/>
          <a:ext cx="9486051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51" name="Заголовок 3"/>
          <p:cNvSpPr>
            <a:spLocks noGrp="1"/>
          </p:cNvSpPr>
          <p:nvPr>
            <p:ph type="title"/>
          </p:nvPr>
        </p:nvSpPr>
        <p:spPr>
          <a:xfrm>
            <a:off x="108761" y="0"/>
            <a:ext cx="9144000" cy="432197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доходов бюджета</a:t>
            </a:r>
            <a:r>
              <a:rPr lang="en-US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ТФОМС МО на </a:t>
            </a:r>
            <a:r>
              <a:rPr lang="ru-RU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706702" y="507868"/>
            <a:ext cx="14401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млрд. руб.</a:t>
            </a:r>
          </a:p>
        </p:txBody>
      </p:sp>
      <p:sp>
        <p:nvSpPr>
          <p:cNvPr id="8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4860132"/>
            <a:ext cx="2133600" cy="273844"/>
          </a:xfrm>
        </p:spPr>
        <p:txBody>
          <a:bodyPr/>
          <a:lstStyle/>
          <a:p>
            <a:r>
              <a:rPr lang="ru-RU" dirty="0"/>
              <a:t>2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90532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3"/>
          <p:cNvSpPr>
            <a:spLocks noGrp="1"/>
          </p:cNvSpPr>
          <p:nvPr>
            <p:ph type="title"/>
          </p:nvPr>
        </p:nvSpPr>
        <p:spPr>
          <a:xfrm>
            <a:off x="108761" y="0"/>
            <a:ext cx="9144000" cy="432197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Структура расходов бюджета</a:t>
            </a:r>
            <a:r>
              <a:rPr lang="en-US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ТФОМС МО на </a:t>
            </a:r>
            <a:r>
              <a:rPr lang="ru-RU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202</a:t>
            </a:r>
            <a:r>
              <a:rPr lang="en-US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lang="ru-RU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год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706702" y="507868"/>
            <a:ext cx="14401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млрд. руб.</a:t>
            </a:r>
          </a:p>
        </p:txBody>
      </p:sp>
      <p:sp>
        <p:nvSpPr>
          <p:cNvPr id="8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4860132"/>
            <a:ext cx="2133600" cy="273844"/>
          </a:xfrm>
        </p:spPr>
        <p:txBody>
          <a:bodyPr/>
          <a:lstStyle/>
          <a:p>
            <a:r>
              <a:rPr lang="ru-RU" dirty="0" smtClean="0"/>
              <a:t>3</a:t>
            </a:r>
          </a:p>
        </p:txBody>
      </p:sp>
      <p:graphicFrame>
        <p:nvGraphicFramePr>
          <p:cNvPr id="11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6688217"/>
              </p:ext>
            </p:extLst>
          </p:nvPr>
        </p:nvGraphicFramePr>
        <p:xfrm>
          <a:off x="0" y="51471"/>
          <a:ext cx="9144000" cy="5092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194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975"/>
            <a:ext cx="9108504" cy="85725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Территориальная программа обязательного медицинского страхования Московской области на </a:t>
            </a:r>
            <a:r>
              <a:rPr lang="ru-RU" altLang="ru-RU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2022 </a:t>
            </a:r>
            <a:r>
              <a:rPr lang="ru-RU" altLang="ru-RU" sz="2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год</a:t>
            </a:r>
            <a:endParaRPr lang="ru-RU" sz="2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211879"/>
              </p:ext>
            </p:extLst>
          </p:nvPr>
        </p:nvGraphicFramePr>
        <p:xfrm>
          <a:off x="107504" y="1068137"/>
          <a:ext cx="8928992" cy="1686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6704">
                  <a:extLst>
                    <a:ext uri="{9D8B030D-6E8A-4147-A177-3AD203B41FA5}">
                      <a16:colId xmlns:a16="http://schemas.microsoft.com/office/drawing/2014/main" val="116723099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858270194"/>
                    </a:ext>
                  </a:extLst>
                </a:gridCol>
              </a:tblGrid>
              <a:tr h="42157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4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4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990558"/>
                  </a:ext>
                </a:extLst>
              </a:tr>
              <a:tr h="42157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4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101,0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573">
                <a:tc>
                  <a:txBody>
                    <a:bodyPr/>
                    <a:lstStyle/>
                    <a:p>
                      <a:pPr algn="ctr"/>
                      <a:r>
                        <a:rPr lang="ru-RU" sz="15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248" marR="6248" marT="6248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Субвенция из бюджета ФОМС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48" marR="6248" marT="6248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48" marR="6248" marT="624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107,0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573">
                <a:tc>
                  <a:txBody>
                    <a:bodyPr/>
                    <a:lstStyle/>
                    <a:p>
                      <a:pPr algn="ctr"/>
                      <a:r>
                        <a:rPr lang="ru-RU" sz="15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5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48" marR="6248" marT="624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доходы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48" marR="6248" marT="624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48" marR="6248" marT="624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753517023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609253" y="1125575"/>
            <a:ext cx="1224136" cy="2750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ts val="135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млрд. руб.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89778" y="1125575"/>
            <a:ext cx="1354222" cy="2750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135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% к 2021г.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2552704"/>
              </p:ext>
            </p:extLst>
          </p:nvPr>
        </p:nvGraphicFramePr>
        <p:xfrm>
          <a:off x="107504" y="2754429"/>
          <a:ext cx="8928992" cy="19055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6705">
                  <a:extLst>
                    <a:ext uri="{9D8B030D-6E8A-4147-A177-3AD203B41FA5}">
                      <a16:colId xmlns:a16="http://schemas.microsoft.com/office/drawing/2014/main" val="116723099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858270194"/>
                    </a:ext>
                  </a:extLst>
                </a:gridCol>
              </a:tblGrid>
              <a:tr h="47512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4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РАСХОДЫ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101,0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0393">
                <a:tc>
                  <a:txBody>
                    <a:bodyPr/>
                    <a:lstStyle/>
                    <a:p>
                      <a:pPr algn="ctr"/>
                      <a:r>
                        <a:rPr lang="ru-RU" sz="15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248" marR="6248" marT="6248" marB="0" anchor="ctr"/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Оплата медицинской помощи, оказанной медицинскими организациями, участвующими в реализации территориальной программы ОМС </a:t>
                      </a:r>
                    </a:p>
                  </a:txBody>
                  <a:tcPr marL="6248" marR="6248" marT="6248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48" marR="6248" marT="624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101,0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003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248" marR="6248" marT="6248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Межтерриториальные расчеты за оказанную медицинскую помощь гражданам Московской области за пределами Московской области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48" marR="6248" marT="624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10,9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48" marR="6248" marT="624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587411" y="4869656"/>
            <a:ext cx="1600200" cy="273844"/>
          </a:xfrm>
        </p:spPr>
        <p:txBody>
          <a:bodyPr/>
          <a:lstStyle/>
          <a:p>
            <a:r>
              <a:rPr lang="ru-RU" dirty="0" smtClean="0"/>
              <a:t>4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99792" y="1125576"/>
            <a:ext cx="1656184" cy="2750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ts val="135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Наименование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826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43001" y="519112"/>
            <a:ext cx="6561535" cy="919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50000"/>
              </a:lnSpc>
              <a:defRPr/>
            </a:pPr>
            <a:endParaRPr lang="ru-RU" sz="105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7487841" y="4677966"/>
            <a:ext cx="323850" cy="27027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>
              <a:spcBef>
                <a:spcPct val="20000"/>
              </a:spcBef>
              <a:defRPr/>
            </a:pPr>
            <a:endParaRPr lang="ru-RU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5496" y="2"/>
            <a:ext cx="9001000" cy="64097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>
              <a:spcBef>
                <a:spcPct val="0"/>
              </a:spcBef>
              <a:buNone/>
              <a:defRPr sz="21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altLang="ru-RU" sz="1800" dirty="0" smtClean="0"/>
              <a:t>Нормативы объемов и стоимости затрат медицинской </a:t>
            </a:r>
            <a:r>
              <a:rPr lang="ru-RU" altLang="ru-RU" sz="1800" dirty="0"/>
              <a:t>помощи </a:t>
            </a:r>
            <a:r>
              <a:rPr lang="ru-RU" altLang="ru-RU" sz="1800" dirty="0" smtClean="0"/>
              <a:t>по </a:t>
            </a:r>
            <a:r>
              <a:rPr lang="ru-RU" altLang="ru-RU" sz="1800" dirty="0"/>
              <a:t>условиям оказания медицинской </a:t>
            </a:r>
            <a:r>
              <a:rPr lang="ru-RU" altLang="ru-RU" sz="1800" dirty="0" smtClean="0"/>
              <a:t>помощи ТП </a:t>
            </a:r>
            <a:r>
              <a:rPr lang="ru-RU" altLang="ru-RU" sz="1800" dirty="0"/>
              <a:t>ОМС МО на </a:t>
            </a:r>
            <a:r>
              <a:rPr lang="ru-RU" altLang="ru-RU" sz="1800" dirty="0" smtClean="0"/>
              <a:t>2022 год </a:t>
            </a:r>
            <a:endParaRPr lang="ru-RU" altLang="ru-RU" sz="1800" dirty="0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27578" y="4853168"/>
            <a:ext cx="1028700" cy="270272"/>
          </a:xfrm>
        </p:spPr>
        <p:txBody>
          <a:bodyPr vert="horz" lIns="91440" tIns="45720" rIns="91440" bIns="45720" rtlCol="0" anchor="ctr"/>
          <a:lstStyle/>
          <a:p>
            <a:r>
              <a:rPr lang="ru-RU" dirty="0" smtClean="0"/>
              <a:t>5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074267"/>
              </p:ext>
            </p:extLst>
          </p:nvPr>
        </p:nvGraphicFramePr>
        <p:xfrm>
          <a:off x="215516" y="665975"/>
          <a:ext cx="8640960" cy="38776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58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8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90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9945">
                  <a:extLst>
                    <a:ext uri="{9D8B030D-6E8A-4147-A177-3AD203B41FA5}">
                      <a16:colId xmlns:a16="http://schemas.microsoft.com/office/drawing/2014/main" val="3123764791"/>
                    </a:ext>
                  </a:extLst>
                </a:gridCol>
                <a:gridCol w="945810">
                  <a:extLst>
                    <a:ext uri="{9D8B030D-6E8A-4147-A177-3AD203B41FA5}">
                      <a16:colId xmlns:a16="http://schemas.microsoft.com/office/drawing/2014/main" val="1992562833"/>
                    </a:ext>
                  </a:extLst>
                </a:gridCol>
                <a:gridCol w="1077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46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11145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медицинской </a:t>
                      </a:r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помощи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 ТПГГ МО, в том числе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95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 тыс.рублей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объемы оказания медицинской помощи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норматив затрат</a:t>
                      </a:r>
                      <a:r>
                        <a:rPr lang="ru-RU" sz="11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единицы </a:t>
                      </a:r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объема (руб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.)*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прирост/снижение объемов медицинской помощи в % </a:t>
                      </a:r>
                    </a:p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2021 году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прирост/снижение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норматива затрат в % </a:t>
                      </a:r>
                    </a:p>
                    <a:p>
                      <a:pPr algn="ctr" fontAlgn="b"/>
                      <a:r>
                        <a:rPr lang="ru-RU" sz="1100" b="1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2021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году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2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72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Скорая медицинская 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 (вызов)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7 104 937,6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2 246 203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3 163,09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104,2</a:t>
                      </a:r>
                      <a:endParaRPr lang="ru-RU" sz="11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40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Амбулаторно-поликлиническая 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   (посещение)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44 830 612,9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043 518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668,67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99,1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110,2</a:t>
                      </a:r>
                      <a:endParaRPr lang="ru-RU" sz="11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440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Стационарная медицинская помощь, 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зак.случай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госпитализации),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52 895 784,5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1 292 946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911,07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101,6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92,7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72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</a:t>
                      </a:r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числе:</a:t>
                      </a:r>
                      <a:endParaRPr lang="ru-RU" sz="11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440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специализированная стационарная помощь,                                      в том </a:t>
                      </a:r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числе,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46 969 002,5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1 259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078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ru-RU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fontAlgn="b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37</a:t>
                      </a:r>
                      <a:r>
                        <a:rPr lang="ru-RU" sz="11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304,28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91,9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72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8 158 908,9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r>
                        <a:rPr lang="ru-RU" sz="11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490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  <a:r>
                        <a:rPr lang="ru-RU" sz="11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021,3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100,8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90,4</a:t>
                      </a:r>
                      <a:endParaRPr lang="ru-RU" sz="11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33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высокотехнологичная медицинская </a:t>
                      </a:r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5 926 782,0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867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175 000,0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100,8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72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Дневные 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стационары (</a:t>
                      </a:r>
                      <a:r>
                        <a:rPr lang="ru-RU" sz="1100" b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зак.случай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лечения),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13 525 865,4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531</a:t>
                      </a:r>
                      <a:r>
                        <a:rPr lang="ru-RU" sz="11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271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459,43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92,1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72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</a:t>
                      </a:r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числе:</a:t>
                      </a:r>
                      <a:endParaRPr lang="ru-RU" sz="11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391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онкология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i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6 057 280,5</a:t>
                      </a:r>
                      <a:endParaRPr lang="ru-RU" sz="1100" i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i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69</a:t>
                      </a:r>
                      <a:r>
                        <a:rPr lang="ru-RU" sz="1100" i="1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762</a:t>
                      </a:r>
                      <a:endParaRPr lang="ru-RU" sz="1100" i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i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86</a:t>
                      </a:r>
                      <a:r>
                        <a:rPr lang="ru-RU" sz="1100" i="1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825,33</a:t>
                      </a:r>
                      <a:endParaRPr lang="ru-RU" sz="1100" i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i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130,9</a:t>
                      </a:r>
                      <a:endParaRPr lang="ru-RU" sz="1100" i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91,6</a:t>
                      </a:r>
                      <a:endParaRPr lang="ru-RU" sz="1100" i="1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25603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 условиям предоставления медицинской помощи </a:t>
                      </a:r>
                    </a:p>
                    <a:p>
                      <a:pPr algn="l" fontAlgn="b"/>
                      <a:r>
                        <a:rPr lang="ru-RU" sz="9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(без учета расходов на ведение дела СМО)</a:t>
                      </a:r>
                      <a:endParaRPr lang="ru-RU" sz="10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</a:t>
                      </a:r>
                      <a:r>
                        <a:rPr lang="ru-RU" sz="11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357 200,4</a:t>
                      </a:r>
                      <a:endParaRPr lang="ru-RU" sz="11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1446597"/>
                  </a:ext>
                </a:extLst>
              </a:tr>
            </a:tbl>
          </a:graphicData>
        </a:graphic>
      </p:graphicFrame>
      <p:sp>
        <p:nvSpPr>
          <p:cNvPr id="13" name="Овал 12"/>
          <p:cNvSpPr/>
          <p:nvPr/>
        </p:nvSpPr>
        <p:spPr>
          <a:xfrm>
            <a:off x="7852692" y="2197144"/>
            <a:ext cx="1026114" cy="2118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" name="TextBox 1"/>
          <p:cNvSpPr txBox="1"/>
          <p:nvPr/>
        </p:nvSpPr>
        <p:spPr>
          <a:xfrm>
            <a:off x="107504" y="4543578"/>
            <a:ext cx="75119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*нормативы финансовых затрат на </a:t>
            </a:r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рассчитаны </a:t>
            </a:r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учета межбюджетного трансферта из бюджета Московской области  </a:t>
            </a:r>
            <a:endParaRPr lang="ru-RU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732" y="4730057"/>
            <a:ext cx="781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1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b="1" u="sng" dirty="0"/>
              <a:t>СПРАВОЧНО:</a:t>
            </a:r>
            <a:r>
              <a:rPr lang="ru-RU" dirty="0"/>
              <a:t> размер МБТ в 2021 году на медицинскую помощь в условиях </a:t>
            </a:r>
            <a:r>
              <a:rPr lang="ru-RU" b="1" dirty="0"/>
              <a:t>КС</a:t>
            </a:r>
            <a:r>
              <a:rPr lang="ru-RU" dirty="0"/>
              <a:t> – </a:t>
            </a:r>
            <a:r>
              <a:rPr lang="ru-RU" b="1" dirty="0"/>
              <a:t>4 957 222,2 </a:t>
            </a:r>
            <a:r>
              <a:rPr lang="ru-RU" dirty="0"/>
              <a:t>тыс. рублей, </a:t>
            </a:r>
            <a:r>
              <a:rPr lang="ru-RU" b="1" dirty="0"/>
              <a:t>ДС</a:t>
            </a:r>
            <a:r>
              <a:rPr lang="ru-RU" dirty="0"/>
              <a:t> – </a:t>
            </a:r>
            <a:r>
              <a:rPr lang="ru-RU" b="1" dirty="0"/>
              <a:t>1 748 342,1 </a:t>
            </a:r>
            <a:r>
              <a:rPr lang="ru-RU" dirty="0"/>
              <a:t>тыс. рублей.</a:t>
            </a:r>
          </a:p>
        </p:txBody>
      </p:sp>
      <p:sp>
        <p:nvSpPr>
          <p:cNvPr id="17" name="Овал 16"/>
          <p:cNvSpPr/>
          <p:nvPr/>
        </p:nvSpPr>
        <p:spPr>
          <a:xfrm>
            <a:off x="7820817" y="1850924"/>
            <a:ext cx="1026114" cy="2118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11456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504" y="0"/>
            <a:ext cx="1872208" cy="514350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1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316" y="1347614"/>
            <a:ext cx="1368152" cy="876232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>
            <p:extLst/>
          </p:nvPr>
        </p:nvGraphicFramePr>
        <p:xfrm>
          <a:off x="395536" y="141480"/>
          <a:ext cx="1024958" cy="1134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6" r:id="rId4" imgW="2924175" imgH="3638550" progId="">
                  <p:embed/>
                </p:oleObj>
              </mc:Choice>
              <mc:Fallback>
                <p:oleObj r:id="rId4" imgW="2924175" imgH="3638550" progId="">
                  <p:embed/>
                  <p:pic>
                    <p:nvPicPr>
                      <p:cNvPr id="1536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41480"/>
                        <a:ext cx="1024958" cy="113412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1718303" y="13742"/>
            <a:ext cx="7624286" cy="4248472"/>
          </a:xfrm>
          <a:solidFill>
            <a:schemeClr val="bg1">
              <a:alpha val="20000"/>
            </a:schemeClr>
          </a:solidFill>
        </p:spPr>
        <p:txBody>
          <a:bodyPr/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</a:p>
        </p:txBody>
      </p:sp>
      <p:sp>
        <p:nvSpPr>
          <p:cNvPr id="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4247333"/>
            <a:ext cx="8208912" cy="882699"/>
          </a:xfrm>
          <a:solidFill>
            <a:schemeClr val="accent1">
              <a:lumMod val="75000"/>
              <a:alpha val="85000"/>
            </a:schemeClr>
          </a:solidFill>
        </p:spPr>
        <p:txBody>
          <a:bodyPr rtlCol="0">
            <a:normAutofit fontScale="775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заместитель директора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Территориального фонда ОМС Московской области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Боброва Елена Александровна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25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4951</TotalTime>
  <Words>506</Words>
  <Application>Microsoft Office PowerPoint</Application>
  <PresentationFormat>Экран (16:9)</PresentationFormat>
  <Paragraphs>156</Paragraphs>
  <Slides>7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О проекте бюджета Территориального фонда обязательного медицинского страхования Московской области  на 2022 год и на плановый период 2023 и 2024 годов</vt:lpstr>
      <vt:lpstr>Презентация PowerPoint</vt:lpstr>
      <vt:lpstr>Структура доходов бюджета ТФОМС МО на 2022 год</vt:lpstr>
      <vt:lpstr>Структура расходов бюджета ТФОМС МО на 2022 год</vt:lpstr>
      <vt:lpstr>Территориальная программа обязательного медицинского страхования Московской области на 2022 год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zaynutdinova_mn</dc:creator>
  <cp:lastModifiedBy>Спека Надежда Васильевна</cp:lastModifiedBy>
  <cp:revision>357</cp:revision>
  <cp:lastPrinted>2021-09-22T06:06:51Z</cp:lastPrinted>
  <dcterms:created xsi:type="dcterms:W3CDTF">2018-09-11T06:50:19Z</dcterms:created>
  <dcterms:modified xsi:type="dcterms:W3CDTF">2021-09-22T06:08:29Z</dcterms:modified>
</cp:coreProperties>
</file>