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</p:sldMasterIdLst>
  <p:notesMasterIdLst>
    <p:notesMasterId r:id="rId7"/>
  </p:notesMasterIdLst>
  <p:sldIdLst>
    <p:sldId id="289" r:id="rId3"/>
    <p:sldId id="293" r:id="rId4"/>
    <p:sldId id="294" r:id="rId5"/>
    <p:sldId id="298" r:id="rId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>
      <p:ext uri="{19B8F6BF-5375-455C-9EA6-DF929625EA0E}">
        <p15:presenceInfo xmlns:p15="http://schemas.microsoft.com/office/powerpoint/2012/main" userId="S-1-5-21-2072974133-1274617562-2025350087-96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0000"/>
    <a:srgbClr val="249024"/>
    <a:srgbClr val="679E2A"/>
    <a:srgbClr val="F5F5F5"/>
    <a:srgbClr val="0070C0"/>
    <a:srgbClr val="DEDEDE"/>
    <a:srgbClr val="CCFFFF"/>
    <a:srgbClr val="FFCCFF"/>
    <a:srgbClr val="2E8192"/>
    <a:srgbClr val="912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32" autoAdjust="0"/>
  </p:normalViewPr>
  <p:slideViewPr>
    <p:cSldViewPr>
      <p:cViewPr varScale="1">
        <p:scale>
          <a:sx n="106" d="100"/>
          <a:sy n="106" d="100"/>
        </p:scale>
        <p:origin x="1686" y="102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29A64-8DDB-43BB-9BC5-ABF89108BD76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2" y="4715711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CBACC-3457-40C4-BE9A-F89A320272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2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CBACC-3457-40C4-BE9A-F89A320272B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0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65BAE-A667-C444-B8D6-09A47248E21A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8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65BAE-A667-C444-B8D6-09A47248E21A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4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1B047-9147-47F8-921B-E7ECDA7B2593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E90D7-DF54-42EB-AF63-C119EAAB4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33F4-1246-4C44-A0E6-CBE623C5077E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564FE-0733-4DFD-8CE0-E8A703BF2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DBF6D-3645-4360-BB39-5AAF3C2CF69A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79411-ABD9-49DE-AB22-BDD695631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66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01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895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91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1" cy="368458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86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34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53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1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8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BA5C-B266-4D19-A6F0-9C19ED459091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A337-C786-43D6-BD56-78B150AAC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1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0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61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21.09.2021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10F0E-99F2-4D3E-AEF9-12504C54C141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9AA1-9EE6-40FA-AD7A-C79CD428D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260FB-2923-486E-BDF5-2FE97532ADA7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8CA62-3740-4D2F-96BE-B0DABB7D5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4DAF2-029F-462B-BA86-862DE4D388D7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96AE-54F9-409E-B60D-6247BED83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E1AE7-7369-4384-B8F1-68A60C723210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BED3F-2C0D-4C4C-8046-EF82CA0BD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4670-5BA8-492A-A424-C04BCEF6BA28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07E6A-F128-4D34-8F6D-05D7B8730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7225-05B3-49DF-8B29-D0B55B68C533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731E9-3C83-4837-BC6D-F61E692E0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28E9D-6D5B-4596-9E49-715430025102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77931-F072-450E-A8EB-D6CAE92F6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B026D2-B034-4D2C-9233-55BC899A55E1}" type="datetime1">
              <a:rPr lang="ru-RU" smtClean="0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23DA80-986A-4D31-BAE4-FE92E42A4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fld id="{D2B22F34-1BB7-1F4C-9401-305BBA0C198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28600" fontAlgn="auto">
                <a:spcBef>
                  <a:spcPts val="0"/>
                </a:spcBef>
                <a:spcAft>
                  <a:spcPts val="0"/>
                </a:spcAft>
              </a:pPr>
              <a:t>21.09.2021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fld id="{29516A20-8542-3B42-8CD6-F845DADE29CA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2286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041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1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12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1562" y="0"/>
            <a:ext cx="1368152" cy="68580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519714" y="908720"/>
            <a:ext cx="7624286" cy="4248472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проекте закона Московской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«О внесении изменений в закон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области «О бюджете Территориального фонда обязательного медицинского страхования Московской области на 2021 год и на плановый период 2022 и 2023 годов»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04" y="5301208"/>
            <a:ext cx="9016981" cy="1176932"/>
          </a:xfrm>
          <a:solidFill>
            <a:schemeClr val="accent1">
              <a:lumMod val="75000"/>
            </a:schemeClr>
          </a:solidFill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директора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ОМС Московской области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Елена Александровна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671" y="116632"/>
            <a:ext cx="1096227" cy="936104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48400"/>
              </p:ext>
            </p:extLst>
          </p:nvPr>
        </p:nvGraphicFramePr>
        <p:xfrm>
          <a:off x="251520" y="116632"/>
          <a:ext cx="1152128" cy="1309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9" r:id="rId7" imgW="2924175" imgH="3638550" progId="">
                  <p:embed/>
                </p:oleObj>
              </mc:Choice>
              <mc:Fallback>
                <p:oleObj r:id="rId7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16632"/>
                        <a:ext cx="1152128" cy="130925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8378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18372D-0A58-9A40-AE6C-8E24D24CC548}"/>
              </a:ext>
            </a:extLst>
          </p:cNvPr>
          <p:cNvSpPr txBox="1"/>
          <p:nvPr/>
        </p:nvSpPr>
        <p:spPr>
          <a:xfrm>
            <a:off x="8653656" y="6324594"/>
            <a:ext cx="18473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endParaRPr lang="ru-RU" sz="1200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D16ECB5-0FC2-8A48-9940-7C7FF1D143CE}"/>
              </a:ext>
            </a:extLst>
          </p:cNvPr>
          <p:cNvCxnSpPr/>
          <p:nvPr/>
        </p:nvCxnSpPr>
        <p:spPr>
          <a:xfrm>
            <a:off x="0" y="908720"/>
            <a:ext cx="9140170" cy="0"/>
          </a:xfrm>
          <a:prstGeom prst="line">
            <a:avLst/>
          </a:prstGeom>
          <a:ln w="15875">
            <a:solidFill>
              <a:srgbClr val="DB39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A26FE0-1CF5-4249-83D9-399C70D21753}"/>
              </a:ext>
            </a:extLst>
          </p:cNvPr>
          <p:cNvSpPr txBox="1"/>
          <p:nvPr/>
        </p:nvSpPr>
        <p:spPr>
          <a:xfrm>
            <a:off x="1114867" y="116632"/>
            <a:ext cx="76311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atin typeface="TT Jenevers"/>
                <a:cs typeface="Times New Roman" pitchFamily="18" charset="0"/>
              </a:rPr>
              <a:t>Изменения основных параметров бюджета </a:t>
            </a:r>
          </a:p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atin typeface="TT Jenevers"/>
                <a:cs typeface="Times New Roman" pitchFamily="18" charset="0"/>
              </a:rPr>
              <a:t>ТФОМС МО на </a:t>
            </a:r>
            <a:r>
              <a:rPr lang="ru-RU" sz="2400" dirty="0">
                <a:latin typeface="TT Jenevers"/>
                <a:cs typeface="Times New Roman" pitchFamily="18" charset="0"/>
              </a:rPr>
              <a:t>2021 год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05156"/>
              </p:ext>
            </p:extLst>
          </p:nvPr>
        </p:nvGraphicFramePr>
        <p:xfrm>
          <a:off x="194447" y="1844824"/>
          <a:ext cx="8842048" cy="377502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596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5538">
                  <a:extLst>
                    <a:ext uri="{9D8B030D-6E8A-4147-A177-3AD203B41FA5}">
                      <a16:colId xmlns:a16="http://schemas.microsoft.com/office/drawing/2014/main" val="278849753"/>
                    </a:ext>
                  </a:extLst>
                </a:gridCol>
                <a:gridCol w="1639404">
                  <a:extLst>
                    <a:ext uri="{9D8B030D-6E8A-4147-A177-3AD203B41FA5}">
                      <a16:colId xmlns:a16="http://schemas.microsoft.com/office/drawing/2014/main" val="417182673"/>
                    </a:ext>
                  </a:extLst>
                </a:gridCol>
                <a:gridCol w="1442260">
                  <a:extLst>
                    <a:ext uri="{9D8B030D-6E8A-4147-A177-3AD203B41FA5}">
                      <a16:colId xmlns:a16="http://schemas.microsoft.com/office/drawing/2014/main" val="2111061374"/>
                    </a:ext>
                  </a:extLst>
                </a:gridCol>
                <a:gridCol w="1368151">
                  <a:extLst>
                    <a:ext uri="{9D8B030D-6E8A-4147-A177-3AD203B41FA5}">
                      <a16:colId xmlns:a16="http://schemas.microsoft.com/office/drawing/2014/main" val="1959128627"/>
                    </a:ext>
                  </a:extLst>
                </a:gridCol>
              </a:tblGrid>
              <a:tr h="10620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</a:rPr>
                        <a:t>Наименование показателя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Закон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Проект 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16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тклонение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Отклонение</a:t>
                      </a:r>
                      <a:r>
                        <a:rPr lang="ru-RU" sz="16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%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T Jenevers"/>
                          <a:ea typeface="+mn-ea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TT Jenevers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T Jenevers"/>
                          <a:ea typeface="+mn-ea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T Jenevers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141 726,6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154 117,6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12 391,0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РАСХОДЫ, 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T Jenevers"/>
                          <a:ea typeface="+mn-ea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T Jenevers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141 893,7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154 284,7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12 391,0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6">
                <a:tc gridSpan="5"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i="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962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Общий размер нормированного страхового запаса ТФОМС</a:t>
                      </a:r>
                      <a:r>
                        <a:rPr lang="ru-RU" sz="1600" b="1" i="0" baseline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МО, </a:t>
                      </a:r>
                      <a:r>
                        <a:rPr lang="ru-RU" sz="1400" b="1" i="0" baseline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млн. рублей</a:t>
                      </a:r>
                      <a:endParaRPr lang="ru-RU" sz="1600" b="1" i="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39 840,6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algn="ctr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53 382,9</a:t>
                      </a:r>
                      <a:endParaRPr lang="ru-RU" sz="20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13 542,3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34,0</a:t>
                      </a:r>
                      <a:endParaRPr lang="ru-RU" sz="2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7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449" y="44624"/>
            <a:ext cx="849159" cy="737989"/>
          </a:xfrm>
          <a:prstGeom prst="rect">
            <a:avLst/>
          </a:prstGeom>
          <a:noFill/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4AB2780-74FE-4145-B91A-10EED9A5E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48" y="44624"/>
            <a:ext cx="820032" cy="81067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018372D-0A58-9A40-AE6C-8E24D24CC548}"/>
              </a:ext>
            </a:extLst>
          </p:cNvPr>
          <p:cNvSpPr txBox="1"/>
          <p:nvPr/>
        </p:nvSpPr>
        <p:spPr>
          <a:xfrm>
            <a:off x="8773282" y="6464369"/>
            <a:ext cx="26321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2</a:t>
            </a:r>
            <a:endParaRPr lang="ru-RU" sz="1200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87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681860"/>
              </p:ext>
            </p:extLst>
          </p:nvPr>
        </p:nvGraphicFramePr>
        <p:xfrm>
          <a:off x="91916" y="852705"/>
          <a:ext cx="8928991" cy="162155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4408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</a:rPr>
                        <a:t>Наименование показателя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Закон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Проект 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16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тклонение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1371600" rtl="0" eaLnBrk="1" fontAlgn="ctr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+mn-ea"/>
                          <a:cs typeface="+mn-cs"/>
                        </a:rPr>
                        <a:t>%</a:t>
                      </a:r>
                      <a:endParaRPr lang="ru-RU" sz="1600" b="1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+mn-ea"/>
                        <a:cs typeface="+mn-cs"/>
                      </a:endParaRPr>
                    </a:p>
                  </a:txBody>
                  <a:tcPr marL="47012" marR="47012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49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ДОХОДЫ ВСЕГО, млн. рублей</a:t>
                      </a:r>
                      <a:endParaRPr lang="ru-RU" sz="1400" b="1" i="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141 726,6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154</a:t>
                      </a:r>
                      <a:r>
                        <a:rPr lang="en-US" sz="1600" b="1" i="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117,6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12 391,0</a:t>
                      </a:r>
                      <a:endParaRPr lang="ru-RU" sz="16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16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134">
                <a:tc>
                  <a:txBody>
                    <a:bodyPr/>
                    <a:lstStyle/>
                    <a:p>
                      <a:pPr marL="93663" lvl="1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1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050" b="0" i="1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735">
                <a:tc>
                  <a:txBody>
                    <a:bodyPr/>
                    <a:lstStyle/>
                    <a:p>
                      <a:pPr marL="93663" lvl="1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межбюджетный трансферт из бюджета ФОМС</a:t>
                      </a:r>
                      <a:endParaRPr lang="ru-RU" sz="1400" b="0" i="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200" b="0" i="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предусмотрено</a:t>
                      </a:r>
                      <a:endParaRPr lang="ru-RU" sz="12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1 379,</a:t>
                      </a: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379,</a:t>
                      </a: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 100,0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490">
                <a:tc>
                  <a:txBody>
                    <a:bodyPr/>
                    <a:lstStyle/>
                    <a:p>
                      <a:pPr marL="93663" lvl="1" indent="0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межбюджетный трансферт </a:t>
                      </a:r>
                      <a:r>
                        <a:rPr lang="ru-RU" sz="1400" b="0" i="0" kern="120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из бюджета МО</a:t>
                      </a:r>
                      <a:endParaRPr lang="ru-RU" sz="1400" b="0" i="0" kern="120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T Jenevers"/>
                          <a:ea typeface="Times New Roman"/>
                          <a:cs typeface="Times New Roman"/>
                        </a:rPr>
                        <a:t>7 970,8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18 848,2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10 877,4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25475" algn="l"/>
                        </a:tabLs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47,1 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814">
                <a:tc>
                  <a:txBody>
                    <a:bodyPr/>
                    <a:lstStyle/>
                    <a:p>
                      <a:pPr marL="93663" lvl="1" indent="0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kern="120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прочие налоговые и неналоговые доходы</a:t>
                      </a:r>
                      <a:endParaRPr lang="ru-RU" sz="1400" b="0" i="0" kern="120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T Jenevers"/>
                          <a:ea typeface="Times New Roman"/>
                          <a:cs typeface="Times New Roman"/>
                        </a:rPr>
                        <a:t>756,1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890,4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134,3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25475" algn="l"/>
                        </a:tabLs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17,8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893095"/>
                  </a:ext>
                </a:extLst>
              </a:tr>
            </a:tbl>
          </a:graphicData>
        </a:graphic>
      </p:graphicFrame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0772071-EB83-574E-BF64-0FD28A084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042" y="116632"/>
            <a:ext cx="368593" cy="369332"/>
          </a:xfrm>
          <a:prstGeom prst="rect">
            <a:avLst/>
          </a:prstGeom>
        </p:spPr>
      </p:pic>
      <p:pic>
        <p:nvPicPr>
          <p:cNvPr id="16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450" y="44625"/>
            <a:ext cx="805804" cy="700310"/>
          </a:xfrm>
          <a:prstGeom prst="rect">
            <a:avLst/>
          </a:prstGeom>
          <a:noFill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7A26FE0-1CF5-4249-83D9-399C70D21753}"/>
              </a:ext>
            </a:extLst>
          </p:cNvPr>
          <p:cNvSpPr txBox="1"/>
          <p:nvPr/>
        </p:nvSpPr>
        <p:spPr>
          <a:xfrm>
            <a:off x="1114867" y="116632"/>
            <a:ext cx="76311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latin typeface="TT Jenevers"/>
                <a:cs typeface="Times New Roman" pitchFamily="18" charset="0"/>
              </a:rPr>
              <a:t>Изменения в бюджет ТФОМС МО на </a:t>
            </a:r>
            <a:r>
              <a:rPr lang="ru-RU" sz="2400" dirty="0">
                <a:latin typeface="TT Jenevers"/>
                <a:cs typeface="Times New Roman" pitchFamily="18" charset="0"/>
              </a:rPr>
              <a:t>2021 год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9D16ECB5-0FC2-8A48-9940-7C7FF1D143CE}"/>
              </a:ext>
            </a:extLst>
          </p:cNvPr>
          <p:cNvCxnSpPr/>
          <p:nvPr/>
        </p:nvCxnSpPr>
        <p:spPr>
          <a:xfrm>
            <a:off x="3830" y="836712"/>
            <a:ext cx="9140170" cy="0"/>
          </a:xfrm>
          <a:prstGeom prst="line">
            <a:avLst/>
          </a:prstGeom>
          <a:ln w="15875">
            <a:solidFill>
              <a:srgbClr val="DB39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18037"/>
              </p:ext>
            </p:extLst>
          </p:nvPr>
        </p:nvGraphicFramePr>
        <p:xfrm>
          <a:off x="91916" y="2474260"/>
          <a:ext cx="8928990" cy="431453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440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176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РАСХОДЫ ВСЕГО</a:t>
                      </a:r>
                      <a:r>
                        <a:rPr lang="ru-RU" sz="12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i="0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млн. рублей</a:t>
                      </a:r>
                      <a:endParaRPr lang="ru-RU" sz="1400" b="1" i="0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141 893,7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154 284,7</a:t>
                      </a:r>
                      <a:endParaRPr lang="ru-RU" sz="16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12 391,0</a:t>
                      </a:r>
                      <a:endParaRPr lang="ru-RU" sz="16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54013" algn="l"/>
                          <a:tab pos="719138" algn="l"/>
                        </a:tabLst>
                      </a:pPr>
                      <a:r>
                        <a:rPr lang="en-US" sz="1600" b="1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8,7</a:t>
                      </a:r>
                      <a:endParaRPr lang="ru-RU" sz="16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100">
                <a:tc>
                  <a:txBody>
                    <a:bodyPr/>
                    <a:lstStyle/>
                    <a:p>
                      <a:pPr marL="342900" lvl="1" indent="-249237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1" dirty="0" smtClean="0">
                          <a:solidFill>
                            <a:srgbClr val="232026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000" b="0" i="1" dirty="0">
                        <a:solidFill>
                          <a:srgbClr val="232026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b="1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654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доп.фин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. обеспечение оказания медицинской помощи лицам, застрахованным по ОМС, с заболеванием и (или) подозрением на </a:t>
                      </a:r>
                      <a:r>
                        <a:rPr lang="en-US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COVID-19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: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200" b="0" i="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предусмотрено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8 658,4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8 658,4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baseline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222310"/>
                  </a:ext>
                </a:extLst>
              </a:tr>
              <a:tr h="249130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1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из бюджета ФОМС </a:t>
                      </a: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1 379,</a:t>
                      </a:r>
                      <a:r>
                        <a:rPr lang="ru-RU" sz="1600" b="0" i="1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379,</a:t>
                      </a:r>
                      <a:r>
                        <a:rPr lang="ru-RU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0" i="1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 100,0</a:t>
                      </a:r>
                      <a:endParaRPr lang="ru-RU" sz="1600" b="0" i="1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410760"/>
                  </a:ext>
                </a:extLst>
              </a:tr>
              <a:tr h="385404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1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из бюджета Московской области за счет средств резервного фонда Правительства РФ</a:t>
                      </a: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kern="1200" noProof="0" dirty="0" smtClean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T Jenevers"/>
                          <a:ea typeface="Times New Roman"/>
                          <a:cs typeface="Times New Roman"/>
                        </a:rPr>
                        <a:t>7 279,1</a:t>
                      </a:r>
                      <a:endParaRPr lang="ru-RU" sz="1600" b="0" i="1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7 279,1</a:t>
                      </a:r>
                      <a:endParaRPr lang="ru-RU" sz="1600" b="0" i="1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25475" algn="l"/>
                        </a:tabLst>
                      </a:pPr>
                      <a:r>
                        <a:rPr lang="ru-RU" sz="1600" b="0" i="1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 100,0</a:t>
                      </a:r>
                      <a:endParaRPr lang="ru-RU" sz="1600" b="0" i="1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402285"/>
                  </a:ext>
                </a:extLst>
              </a:tr>
              <a:tr h="578106">
                <a:tc>
                  <a:txBody>
                    <a:bodyPr/>
                    <a:lstStyle/>
                    <a:p>
                      <a:pPr marL="0" marR="0" lvl="0" indent="-249237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фин.обеспечение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проведения</a:t>
                      </a:r>
                      <a:r>
                        <a:rPr lang="ru-RU" sz="13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углубленной диспансеризации граждан, перенесших </a:t>
                      </a:r>
                      <a:r>
                        <a:rPr lang="en-US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COVID-19</a:t>
                      </a: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300" b="0" i="1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за счет средств резервного фонда Правительства РФ)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не предусмотрено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293,6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293,6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 defTabSz="719138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 100,0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248347"/>
                  </a:ext>
                </a:extLst>
              </a:tr>
              <a:tr h="634697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фин.обеспечение</a:t>
                      </a:r>
                      <a:r>
                        <a:rPr lang="ru-RU" sz="13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оказания медицинской помощи гражданам, не идентифицированным и не застрахованным по ОМС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2 351,1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2 803,2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452,1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 defTabSz="719138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19,2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193602"/>
                  </a:ext>
                </a:extLst>
              </a:tr>
              <a:tr h="451682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доп. финансирование ТП ОМС в рамках базовой программы ОМС</a:t>
                      </a:r>
                      <a:endParaRPr lang="ru-RU" sz="1300" b="0" i="0" kern="120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3 894,0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6 746,6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2 852,6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 defTabSz="719138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73,3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106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фин. обеспечение мероприятий </a:t>
                      </a:r>
                    </a:p>
                    <a:p>
                      <a:pPr marL="0" marR="0" lvl="0" indent="-249237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по обучению мед. работников, приобретению и проведению ремонта мед.</a:t>
                      </a:r>
                      <a:r>
                        <a:rPr lang="ru-RU" sz="13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оборудования</a:t>
                      </a:r>
                    </a:p>
                  </a:txBody>
                  <a:tcPr marL="47012" marR="4701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777,1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910,6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133,5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19138" algn="l"/>
                        </a:tabLst>
                        <a:defRPr/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17,2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38377"/>
                  </a:ext>
                </a:extLst>
              </a:tr>
              <a:tr h="403469">
                <a:tc>
                  <a:txBody>
                    <a:bodyPr/>
                    <a:lstStyle/>
                    <a:p>
                      <a:pPr marL="0" lvl="0" indent="-249237" algn="l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kern="120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фин. обеспечение ТП</a:t>
                      </a:r>
                      <a:r>
                        <a:rPr lang="ru-RU" sz="13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ОМС за счет иных источников (прочие неналоговые доходы) </a:t>
                      </a:r>
                      <a:endParaRPr lang="ru-RU" sz="1200" b="0" i="1" kern="1200" baseline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47012" marR="4701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T Jenevers"/>
                          <a:ea typeface="Times New Roman"/>
                          <a:cs typeface="Times New Roman"/>
                        </a:rPr>
                        <a:t>136,8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11176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137,6</a:t>
                      </a:r>
                      <a:endParaRPr lang="ru-RU" sz="1600" b="0" i="0" dirty="0">
                        <a:solidFill>
                          <a:schemeClr val="tx1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11760" lvl="0" algn="ctr" defTabSz="719138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solidFill>
                            <a:srgbClr val="C00000"/>
                          </a:solidFill>
                          <a:effectLst/>
                          <a:latin typeface="TT Jenevers"/>
                          <a:ea typeface="Times New Roman"/>
                          <a:cs typeface="Times New Roman"/>
                        </a:rPr>
                        <a:t> 5,0</a:t>
                      </a:r>
                      <a:endParaRPr lang="ru-RU" sz="1600" b="0" i="0" dirty="0">
                        <a:solidFill>
                          <a:srgbClr val="C00000"/>
                        </a:solidFill>
                        <a:effectLst/>
                        <a:latin typeface="TT Jenevers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018372D-0A58-9A40-AE6C-8E24D24CC548}"/>
              </a:ext>
            </a:extLst>
          </p:cNvPr>
          <p:cNvSpPr txBox="1"/>
          <p:nvPr/>
        </p:nvSpPr>
        <p:spPr>
          <a:xfrm>
            <a:off x="8860635" y="6581001"/>
            <a:ext cx="26321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defTabSz="228600" fontAlgn="auto"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3</a:t>
            </a:r>
            <a:endParaRPr lang="ru-RU" sz="1200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7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2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8154" y="692696"/>
            <a:ext cx="7624286" cy="4248472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9016981" cy="1176932"/>
          </a:xfrm>
          <a:solidFill>
            <a:schemeClr val="accent1">
              <a:lumMod val="75000"/>
            </a:schemeClr>
          </a:solidFill>
        </p:spPr>
        <p:txBody>
          <a:bodyPr rtlCol="0">
            <a:normAutofit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директора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ОМС Московской области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Елена Александровна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6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3802</TotalTime>
  <Words>371</Words>
  <Application>Microsoft Office PowerPoint</Application>
  <PresentationFormat>Экран (4:3)</PresentationFormat>
  <Paragraphs>107</Paragraphs>
  <Slides>4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TT Jenevers</vt:lpstr>
      <vt:lpstr>Тема Office</vt:lpstr>
      <vt:lpstr>2_Тема Office</vt:lpstr>
      <vt:lpstr>О проекте закона Московской  области «О внесении изменений в закон Московской области «О бюджете Территориального фонда обязательного медицинского страхования Московской области на 2021 год и на плановый период 2022 и 2023 годов»</vt:lpstr>
      <vt:lpstr>Презентация PowerPoint</vt:lpstr>
      <vt:lpstr>Презентация PowerPoint</vt:lpstr>
      <vt:lpstr>Благодарю за внимание!</vt:lpstr>
    </vt:vector>
  </TitlesOfParts>
  <Company>MOFOMS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Кулигина Елена Юрьевна</dc:creator>
  <cp:lastModifiedBy>Спека Надежда Васильевна</cp:lastModifiedBy>
  <cp:revision>351</cp:revision>
  <cp:lastPrinted>2021-04-05T08:09:53Z</cp:lastPrinted>
  <dcterms:created xsi:type="dcterms:W3CDTF">2013-05-21T07:06:29Z</dcterms:created>
  <dcterms:modified xsi:type="dcterms:W3CDTF">2021-09-21T12:40:41Z</dcterms:modified>
</cp:coreProperties>
</file>