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2"/>
  </p:notesMasterIdLst>
  <p:sldIdLst>
    <p:sldId id="256" r:id="rId2"/>
    <p:sldId id="348" r:id="rId3"/>
    <p:sldId id="357" r:id="rId4"/>
    <p:sldId id="356" r:id="rId5"/>
    <p:sldId id="349" r:id="rId6"/>
    <p:sldId id="350" r:id="rId7"/>
    <p:sldId id="351" r:id="rId8"/>
    <p:sldId id="354" r:id="rId9"/>
    <p:sldId id="353" r:id="rId10"/>
    <p:sldId id="355" r:id="rId11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673" autoAdjust="0"/>
  </p:normalViewPr>
  <p:slideViewPr>
    <p:cSldViewPr snapToGrid="0">
      <p:cViewPr varScale="1">
        <p:scale>
          <a:sx n="104" d="100"/>
          <a:sy n="104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7897958291435419E-3"/>
                  <c:y val="-1.17812356271244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1D0-458B-B3D7-10B51BCEFD54}"/>
                </c:ext>
              </c:extLst>
            </c:dLbl>
            <c:dLbl>
              <c:idx val="2"/>
              <c:layout>
                <c:manualLayout>
                  <c:x val="-3.0832767560141196E-3"/>
                  <c:y val="-2.120622412882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1D0-458B-B3D7-10B51BCEFD54}"/>
                </c:ext>
              </c:extLst>
            </c:dLbl>
            <c:dLbl>
              <c:idx val="3"/>
              <c:layout>
                <c:manualLayout>
                  <c:x val="-7.7081918900352986E-3"/>
                  <c:y val="-2.35624712542488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1D0-458B-B3D7-10B51BCEFD54}"/>
                </c:ext>
              </c:extLst>
            </c:dLbl>
            <c:dLbl>
              <c:idx val="4"/>
              <c:layout>
                <c:manualLayout>
                  <c:x val="-3.809731998426092E-3"/>
                  <c:y val="-1.88499770033991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1D0-458B-B3D7-10B51BCEFD54}"/>
                </c:ext>
              </c:extLst>
            </c:dLbl>
            <c:dLbl>
              <c:idx val="5"/>
              <c:layout>
                <c:manualLayout>
                  <c:x val="-5.4903160932103358E-4"/>
                  <c:y val="-4.71249425084977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1D0-458B-B3D7-10B51BCEFD54}"/>
                </c:ext>
              </c:extLst>
            </c:dLbl>
            <c:dLbl>
              <c:idx val="6"/>
              <c:layout>
                <c:manualLayout>
                  <c:x val="-2.4499219468426931E-3"/>
                  <c:y val="-0.101318626393270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1D0-458B-B3D7-10B51BCEFD54}"/>
                </c:ext>
              </c:extLst>
            </c:dLbl>
            <c:dLbl>
              <c:idx val="7"/>
              <c:layout>
                <c:manualLayout>
                  <c:x val="-9.249830268042358E-3"/>
                  <c:y val="-2.1206224128824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1D0-458B-B3D7-10B51BCEFD54}"/>
                </c:ext>
              </c:extLst>
            </c:dLbl>
            <c:dLbl>
              <c:idx val="8"/>
              <c:layout>
                <c:manualLayout>
                  <c:x val="9.926113758579986E-4"/>
                  <c:y val="-7.06874137627466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1D0-458B-B3D7-10B51BCEFD54}"/>
                </c:ext>
              </c:extLst>
            </c:dLbl>
            <c:dLbl>
              <c:idx val="9"/>
              <c:layout>
                <c:manualLayout>
                  <c:x val="-1.2516066978533642E-2"/>
                  <c:y val="-1.17812356271245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1D0-458B-B3D7-10B51BCEFD5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Лист1!$A$2:$A$11</c:f>
              <c:strCache>
                <c:ptCount val="10"/>
                <c:pt idx="0">
                  <c:v>5.1.4</c:v>
                </c:pt>
                <c:pt idx="1">
                  <c:v>5.7.4</c:v>
                </c:pt>
                <c:pt idx="2">
                  <c:v>3.2.3</c:v>
                </c:pt>
                <c:pt idx="3">
                  <c:v>4.1</c:v>
                </c:pt>
                <c:pt idx="4">
                  <c:v>3.2.1</c:v>
                </c:pt>
                <c:pt idx="5">
                  <c:v>5.2.3</c:v>
                </c:pt>
                <c:pt idx="6">
                  <c:v>4.4</c:v>
                </c:pt>
                <c:pt idx="7">
                  <c:v>4.2</c:v>
                </c:pt>
                <c:pt idx="8">
                  <c:v>5.7.3</c:v>
                </c:pt>
                <c:pt idx="9">
                  <c:v>Прочие</c:v>
                </c:pt>
              </c:strCache>
            </c:strRef>
          </c:cat>
          <c:val>
            <c:numRef>
              <c:f>Лист1!$B$2:$B$11</c:f>
              <c:numCache>
                <c:formatCode>#,##0</c:formatCode>
                <c:ptCount val="10"/>
                <c:pt idx="0">
                  <c:v>12596537</c:v>
                </c:pt>
                <c:pt idx="1">
                  <c:v>11827479</c:v>
                </c:pt>
                <c:pt idx="2">
                  <c:v>6486409.5999999996</c:v>
                </c:pt>
                <c:pt idx="3">
                  <c:v>5186731</c:v>
                </c:pt>
                <c:pt idx="4">
                  <c:v>3740016.4</c:v>
                </c:pt>
                <c:pt idx="5">
                  <c:v>2796601</c:v>
                </c:pt>
                <c:pt idx="6">
                  <c:v>2690595.5</c:v>
                </c:pt>
                <c:pt idx="7">
                  <c:v>2706483</c:v>
                </c:pt>
                <c:pt idx="8">
                  <c:v>1369385</c:v>
                </c:pt>
                <c:pt idx="9">
                  <c:v>4785325.3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1D0-458B-B3D7-10B51BCEFD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4103648"/>
        <c:axId val="1413918608"/>
      </c:barChart>
      <c:catAx>
        <c:axId val="1414103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13918608"/>
        <c:crosses val="autoZero"/>
        <c:auto val="1"/>
        <c:lblAlgn val="ctr"/>
        <c:lblOffset val="100"/>
        <c:noMultiLvlLbl val="0"/>
      </c:catAx>
      <c:valAx>
        <c:axId val="1413918608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1414103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1.541638378007088E-3"/>
                  <c:y val="-3.53437068813734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B3C-438F-ACC9-C0F4709106D1}"/>
                </c:ext>
              </c:extLst>
            </c:dLbl>
            <c:dLbl>
              <c:idx val="2"/>
              <c:layout>
                <c:manualLayout>
                  <c:x val="-3.0832767560141196E-3"/>
                  <c:y val="-2.120622412882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B3C-438F-ACC9-C0F4709106D1}"/>
                </c:ext>
              </c:extLst>
            </c:dLbl>
            <c:dLbl>
              <c:idx val="3"/>
              <c:layout>
                <c:manualLayout>
                  <c:x val="-7.7081918900352986E-3"/>
                  <c:y val="-2.35624712542488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B3C-438F-ACC9-C0F4709106D1}"/>
                </c:ext>
              </c:extLst>
            </c:dLbl>
            <c:dLbl>
              <c:idx val="4"/>
              <c:layout>
                <c:manualLayout>
                  <c:x val="-4.6249151340212354E-3"/>
                  <c:y val="-3.7699954006798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B3C-438F-ACC9-C0F4709106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, 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4.1</c:v>
                </c:pt>
                <c:pt idx="1">
                  <c:v>4.6.2</c:v>
                </c:pt>
                <c:pt idx="2">
                  <c:v>3.12</c:v>
                </c:pt>
                <c:pt idx="3">
                  <c:v>3.2.5</c:v>
                </c:pt>
                <c:pt idx="4">
                  <c:v>1.5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1387394.8</c:v>
                </c:pt>
                <c:pt idx="1">
                  <c:v>275850</c:v>
                </c:pt>
                <c:pt idx="2">
                  <c:v>74463</c:v>
                </c:pt>
                <c:pt idx="3">
                  <c:v>44677.8</c:v>
                </c:pt>
                <c:pt idx="4">
                  <c:v>40876.000000000007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3C-438F-ACC9-C0F4709106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4103648"/>
        <c:axId val="1413918608"/>
      </c:barChart>
      <c:catAx>
        <c:axId val="1414103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13918608"/>
        <c:crosses val="autoZero"/>
        <c:auto val="1"/>
        <c:lblAlgn val="ctr"/>
        <c:lblOffset val="100"/>
        <c:noMultiLvlLbl val="0"/>
      </c:catAx>
      <c:valAx>
        <c:axId val="1413918608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1414103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9.7119703050679053E-3"/>
                  <c:y val="-3.95441348278001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039-4921-AB88-091B38A3BE99}"/>
                </c:ext>
              </c:extLst>
            </c:dLbl>
            <c:dLbl>
              <c:idx val="1"/>
              <c:layout>
                <c:manualLayout>
                  <c:x val="-4.6249151340212354E-3"/>
                  <c:y val="-3.7699954006798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039-4921-AB88-091B38A3BE99}"/>
                </c:ext>
              </c:extLst>
            </c:dLbl>
            <c:dLbl>
              <c:idx val="2"/>
              <c:layout>
                <c:manualLayout>
                  <c:x val="-3.1018857846454435E-5"/>
                  <c:y val="-2.82749655050986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039-4921-AB88-091B38A3BE99}"/>
                </c:ext>
              </c:extLst>
            </c:dLbl>
            <c:dLbl>
              <c:idx val="3"/>
              <c:layout>
                <c:manualLayout>
                  <c:x val="-9.249830268042358E-3"/>
                  <c:y val="-2.1206224128824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039-4921-AB88-091B38A3BE99}"/>
                </c:ext>
              </c:extLst>
            </c:dLbl>
            <c:dLbl>
              <c:idx val="4"/>
              <c:layout>
                <c:manualLayout>
                  <c:x val="1.7361186563346601E-3"/>
                  <c:y val="-1.88499770033991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039-4921-AB88-091B38A3BE99}"/>
                </c:ext>
              </c:extLst>
            </c:dLbl>
            <c:dLbl>
              <c:idx val="5"/>
              <c:layout>
                <c:manualLayout>
                  <c:x val="2.2913463441022225E-3"/>
                  <c:y val="-5.89061781356222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039-4921-AB88-091B38A3BE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3.2.1</c:v>
                </c:pt>
                <c:pt idx="1">
                  <c:v>4.2</c:v>
                </c:pt>
                <c:pt idx="2">
                  <c:v>4.4</c:v>
                </c:pt>
                <c:pt idx="3">
                  <c:v>5.7.3</c:v>
                </c:pt>
                <c:pt idx="4">
                  <c:v>4.6.1</c:v>
                </c:pt>
                <c:pt idx="5">
                  <c:v>3.2.3</c:v>
                </c:pt>
                <c:pt idx="6">
                  <c:v>5.1.4</c:v>
                </c:pt>
                <c:pt idx="7">
                  <c:v>2.14</c:v>
                </c:pt>
                <c:pt idx="8">
                  <c:v>4.1</c:v>
                </c:pt>
              </c:strCache>
            </c:strRef>
          </c:cat>
          <c:val>
            <c:numRef>
              <c:f>Лист1!$B$2:$B$10</c:f>
              <c:numCache>
                <c:formatCode>#,##0</c:formatCode>
                <c:ptCount val="9"/>
                <c:pt idx="0">
                  <c:v>14625361.1</c:v>
                </c:pt>
                <c:pt idx="1">
                  <c:v>7906399.9000000004</c:v>
                </c:pt>
                <c:pt idx="2">
                  <c:v>6163100</c:v>
                </c:pt>
                <c:pt idx="3">
                  <c:v>3868151</c:v>
                </c:pt>
                <c:pt idx="4">
                  <c:v>3592493</c:v>
                </c:pt>
                <c:pt idx="5">
                  <c:v>2733554.8</c:v>
                </c:pt>
                <c:pt idx="6">
                  <c:v>1808567</c:v>
                </c:pt>
                <c:pt idx="7">
                  <c:v>1293222.5</c:v>
                </c:pt>
                <c:pt idx="8">
                  <c:v>1240512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039-4921-AB88-091B38A3BE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4103648"/>
        <c:axId val="1413918608"/>
      </c:barChart>
      <c:catAx>
        <c:axId val="1414103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13918608"/>
        <c:crosses val="autoZero"/>
        <c:auto val="1"/>
        <c:lblAlgn val="ctr"/>
        <c:lblOffset val="100"/>
        <c:noMultiLvlLbl val="0"/>
      </c:catAx>
      <c:valAx>
        <c:axId val="1413918608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1414103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1904764948213421E-2"/>
          <c:y val="4.7124942508497795E-2"/>
          <c:w val="0.97619047010357318"/>
          <c:h val="0.871804571750229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1.541638378007088E-3"/>
                  <c:y val="-3.53437068813734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E1F-4C38-883C-60C89EC181FF}"/>
                </c:ext>
              </c:extLst>
            </c:dLbl>
            <c:dLbl>
              <c:idx val="2"/>
              <c:layout>
                <c:manualLayout>
                  <c:x val="-3.0832767560141196E-3"/>
                  <c:y val="-2.120622412882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E1F-4C38-883C-60C89EC181FF}"/>
                </c:ext>
              </c:extLst>
            </c:dLbl>
            <c:dLbl>
              <c:idx val="3"/>
              <c:layout>
                <c:manualLayout>
                  <c:x val="-7.7081918900352986E-3"/>
                  <c:y val="-2.35624712542488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E1F-4C38-883C-60C89EC181FF}"/>
                </c:ext>
              </c:extLst>
            </c:dLbl>
            <c:dLbl>
              <c:idx val="4"/>
              <c:layout>
                <c:manualLayout>
                  <c:x val="-4.6249151340212354E-3"/>
                  <c:y val="-3.7699954006798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E1F-4C38-883C-60C89EC181FF}"/>
                </c:ext>
              </c:extLst>
            </c:dLbl>
            <c:dLbl>
              <c:idx val="5"/>
              <c:layout>
                <c:manualLayout>
                  <c:x val="-5.2167071999627201E-3"/>
                  <c:y val="-4.71249425084977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E1F-4C38-883C-60C89EC181FF}"/>
                </c:ext>
              </c:extLst>
            </c:dLbl>
            <c:dLbl>
              <c:idx val="6"/>
              <c:layout>
                <c:manualLayout>
                  <c:x val="-1.8375264608326842E-3"/>
                  <c:y val="-4.71249425084995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E1F-4C38-883C-60C89EC181FF}"/>
                </c:ext>
              </c:extLst>
            </c:dLbl>
            <c:dLbl>
              <c:idx val="7"/>
              <c:layout>
                <c:manualLayout>
                  <c:x val="-9.249830268042358E-3"/>
                  <c:y val="-2.1206224128824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E1F-4C38-883C-60C89EC181FF}"/>
                </c:ext>
              </c:extLst>
            </c:dLbl>
            <c:dLbl>
              <c:idx val="8"/>
              <c:layout>
                <c:manualLayout>
                  <c:x val="-3.6751381383079624E-3"/>
                  <c:y val="-1.88499770033991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E1F-4C38-883C-60C89EC181FF}"/>
                </c:ext>
              </c:extLst>
            </c:dLbl>
            <c:dLbl>
              <c:idx val="9"/>
              <c:layout>
                <c:manualLayout>
                  <c:x val="-1.8065076029863884E-3"/>
                  <c:y val="-1.6493729877974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E1F-4C38-883C-60C89EC181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Лист1!$A$2:$A$11</c:f>
              <c:strCache>
                <c:ptCount val="10"/>
                <c:pt idx="0">
                  <c:v>4.6.2</c:v>
                </c:pt>
                <c:pt idx="1">
                  <c:v>4.1</c:v>
                </c:pt>
                <c:pt idx="2">
                  <c:v>4.6.1</c:v>
                </c:pt>
                <c:pt idx="3">
                  <c:v>2.16.2</c:v>
                </c:pt>
                <c:pt idx="4">
                  <c:v>1.1.1</c:v>
                </c:pt>
                <c:pt idx="5">
                  <c:v>3.2.4 </c:v>
                </c:pt>
                <c:pt idx="6">
                  <c:v>3.6</c:v>
                </c:pt>
                <c:pt idx="7">
                  <c:v>3.2.2</c:v>
                </c:pt>
                <c:pt idx="8">
                  <c:v>3.12</c:v>
                </c:pt>
                <c:pt idx="9">
                  <c:v>прочие </c:v>
                </c:pt>
              </c:strCache>
            </c:strRef>
          </c:cat>
          <c:val>
            <c:numRef>
              <c:f>Лист1!$B$2:$B$11</c:f>
              <c:numCache>
                <c:formatCode>#,##0</c:formatCode>
                <c:ptCount val="10"/>
                <c:pt idx="0">
                  <c:v>423544.88</c:v>
                </c:pt>
                <c:pt idx="1">
                  <c:v>352698.1</c:v>
                </c:pt>
                <c:pt idx="2">
                  <c:v>145109.76000000001</c:v>
                </c:pt>
                <c:pt idx="3">
                  <c:v>69638.399999999994</c:v>
                </c:pt>
                <c:pt idx="4">
                  <c:v>44536.08</c:v>
                </c:pt>
                <c:pt idx="5">
                  <c:v>42060.84</c:v>
                </c:pt>
                <c:pt idx="6">
                  <c:v>28040.560000000001</c:v>
                </c:pt>
                <c:pt idx="7">
                  <c:v>25236.48</c:v>
                </c:pt>
                <c:pt idx="8">
                  <c:v>21030.42</c:v>
                </c:pt>
                <c:pt idx="9">
                  <c:v>37479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E1F-4C38-883C-60C89EC181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4103648"/>
        <c:axId val="1413918608"/>
      </c:barChart>
      <c:catAx>
        <c:axId val="1414103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13918608"/>
        <c:crosses val="autoZero"/>
        <c:auto val="1"/>
        <c:lblAlgn val="ctr"/>
        <c:lblOffset val="100"/>
        <c:noMultiLvlLbl val="0"/>
      </c:catAx>
      <c:valAx>
        <c:axId val="1413918608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1414103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07E0D3-CDB2-4D75-B011-4E984CBB4760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D6466-F292-4325-B82B-1604761D1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86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2D6466-F292-4325-B82B-1604761D15F7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9631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069A3-1B2D-412C-ADE6-897DEB488E51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D415-695F-4D7B-B3C3-C371E8022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124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069A3-1B2D-412C-ADE6-897DEB488E51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D415-695F-4D7B-B3C3-C371E8022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613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069A3-1B2D-412C-ADE6-897DEB488E51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D415-695F-4D7B-B3C3-C371E8022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368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069A3-1B2D-412C-ADE6-897DEB488E51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D415-695F-4D7B-B3C3-C371E8022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973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069A3-1B2D-412C-ADE6-897DEB488E51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D415-695F-4D7B-B3C3-C371E8022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2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069A3-1B2D-412C-ADE6-897DEB488E51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D415-695F-4D7B-B3C3-C371E8022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189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069A3-1B2D-412C-ADE6-897DEB488E51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D415-695F-4D7B-B3C3-C371E8022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963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069A3-1B2D-412C-ADE6-897DEB488E51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D415-695F-4D7B-B3C3-C371E8022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264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069A3-1B2D-412C-ADE6-897DEB488E51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D415-695F-4D7B-B3C3-C371E8022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308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069A3-1B2D-412C-ADE6-897DEB488E51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D415-695F-4D7B-B3C3-C371E8022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883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069A3-1B2D-412C-ADE6-897DEB488E51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D415-695F-4D7B-B3C3-C371E8022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989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069A3-1B2D-412C-ADE6-897DEB488E51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0D415-695F-4D7B-B3C3-C371E8022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77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2000"/>
            <a:lum/>
          </a:blip>
          <a:srcRect/>
          <a:stretch>
            <a:fillRect l="-11000" t="-15000" r="-9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257A72A-5693-4E5C-9BF3-37A5CC7900EA}"/>
              </a:ext>
            </a:extLst>
          </p:cNvPr>
          <p:cNvSpPr txBox="1"/>
          <p:nvPr/>
        </p:nvSpPr>
        <p:spPr>
          <a:xfrm>
            <a:off x="800098" y="4449338"/>
            <a:ext cx="11391901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ГБУЗ МО «Балашихинская областная больница»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2021г.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99531" y="177799"/>
            <a:ext cx="8467" cy="63161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54048" y="846667"/>
            <a:ext cx="0" cy="5647265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93133" y="6079068"/>
            <a:ext cx="11585575" cy="592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93133" y="5926666"/>
            <a:ext cx="10422467" cy="6773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4662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FCAF0F-ECDF-4525-9596-63E7572AEC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4" y="36297"/>
            <a:ext cx="2374398" cy="727679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228599" y="915117"/>
            <a:ext cx="11734797" cy="153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>
          <a:xfrm>
            <a:off x="228599" y="922815"/>
            <a:ext cx="2296293" cy="7699"/>
          </a:xfrm>
          <a:prstGeom prst="line">
            <a:avLst/>
          </a:prstGeom>
          <a:ln w="5715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4878C87-774C-4055-A8DA-0CA5AFA0E4FB}"/>
              </a:ext>
            </a:extLst>
          </p:cNvPr>
          <p:cNvSpPr txBox="1"/>
          <p:nvPr/>
        </p:nvSpPr>
        <p:spPr>
          <a:xfrm>
            <a:off x="2694592" y="223243"/>
            <a:ext cx="949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Меры по снижению дефектов ведения медицинской документации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A600EB-2CCF-4A23-857D-3E941F50FC3D}"/>
              </a:ext>
            </a:extLst>
          </p:cNvPr>
          <p:cNvSpPr txBox="1"/>
          <p:nvPr/>
        </p:nvSpPr>
        <p:spPr>
          <a:xfrm>
            <a:off x="150494" y="1591590"/>
            <a:ext cx="11734797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 отдел по контролю и качеству оказания медицинской помощи.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главного врача назначено ответственное лицо за качество ведения медицинской документации (зам. главного врача по КЭР Блинов В.В.).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Еженедельно проводится мониторинг качества оформления медицинской документации (3-х ступенчатый контроль ведения медицинской документации).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Проводятся обучающие занятия для медицинских работников по оформлению медицинской документации, в том числе в ЕМИАС.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Введена балльная система оценки ведения медицинской  документации с последующей корректировкой выплат стимулирующего характера медицинским работникам.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заведующих структурными подразделениями в мероприятиях по экспертизе качества медицинской помощи, проводимых экспертами страховых компаний.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198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FCAF0F-ECDF-4525-9596-63E7572AEC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4" y="36297"/>
            <a:ext cx="2374398" cy="727679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228599" y="915117"/>
            <a:ext cx="11734797" cy="153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>
          <a:xfrm>
            <a:off x="228599" y="922815"/>
            <a:ext cx="2296293" cy="7699"/>
          </a:xfrm>
          <a:prstGeom prst="line">
            <a:avLst/>
          </a:prstGeom>
          <a:ln w="5715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4878C87-774C-4055-A8DA-0CA5AFA0E4FB}"/>
              </a:ext>
            </a:extLst>
          </p:cNvPr>
          <p:cNvSpPr txBox="1"/>
          <p:nvPr/>
        </p:nvSpPr>
        <p:spPr>
          <a:xfrm>
            <a:off x="8211743" y="200081"/>
            <a:ext cx="39546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финансового плана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месяцев.</a:t>
            </a: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3E87469A-2098-405F-AADC-21A05F98A9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025233"/>
              </p:ext>
            </p:extLst>
          </p:nvPr>
        </p:nvGraphicFramePr>
        <p:xfrm>
          <a:off x="0" y="1257052"/>
          <a:ext cx="12192000" cy="40962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420">
                  <a:extLst>
                    <a:ext uri="{9D8B030D-6E8A-4147-A177-3AD203B41FA5}">
                      <a16:colId xmlns:a16="http://schemas.microsoft.com/office/drawing/2014/main" val="2164349285"/>
                    </a:ext>
                  </a:extLst>
                </a:gridCol>
                <a:gridCol w="1966452">
                  <a:extLst>
                    <a:ext uri="{9D8B030D-6E8A-4147-A177-3AD203B41FA5}">
                      <a16:colId xmlns:a16="http://schemas.microsoft.com/office/drawing/2014/main" val="3064218776"/>
                    </a:ext>
                  </a:extLst>
                </a:gridCol>
                <a:gridCol w="1868128">
                  <a:extLst>
                    <a:ext uri="{9D8B030D-6E8A-4147-A177-3AD203B41FA5}">
                      <a16:colId xmlns:a16="http://schemas.microsoft.com/office/drawing/2014/main" val="50130713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2208771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43160376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855792173"/>
                    </a:ext>
                  </a:extLst>
                </a:gridCol>
              </a:tblGrid>
              <a:tr h="950305"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 фин. плана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Снятия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снятий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Штрафные санкции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штрафов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4800243"/>
                  </a:ext>
                </a:extLst>
              </a:tr>
              <a:tr h="95030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2020г.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1 331 009 602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54 185 563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1 881 214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39925931"/>
                  </a:ext>
                </a:extLst>
              </a:tr>
              <a:tr h="95030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2021г.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1 592 952 256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53 120 494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1 189 375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6994129"/>
                  </a:ext>
                </a:extLst>
              </a:tr>
              <a:tr h="124531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Дельта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261 942 654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-1 065 069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-691 839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-0,07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854766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930216F-2819-427B-A4E5-5D4ED83A2BB7}"/>
              </a:ext>
            </a:extLst>
          </p:cNvPr>
          <p:cNvSpPr txBox="1"/>
          <p:nvPr/>
        </p:nvSpPr>
        <p:spPr>
          <a:xfrm>
            <a:off x="388189" y="5645627"/>
            <a:ext cx="99908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Снятия по кодам 5.3.2, 1.6.3, 1.6.2 в 2021 г.  -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242 736 726 руб.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Снятия по коду 5.3.2 в 2020г. -                           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22 277 487 руб.  </a:t>
            </a:r>
          </a:p>
        </p:txBody>
      </p:sp>
    </p:spTree>
    <p:extLst>
      <p:ext uri="{BB962C8B-B14F-4D97-AF65-F5344CB8AC3E}">
        <p14:creationId xmlns:p14="http://schemas.microsoft.com/office/powerpoint/2010/main" val="2680738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FCAF0F-ECDF-4525-9596-63E7572AEC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4" y="36297"/>
            <a:ext cx="2374398" cy="727679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228599" y="915117"/>
            <a:ext cx="11734797" cy="153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>
          <a:xfrm>
            <a:off x="228599" y="922815"/>
            <a:ext cx="2296293" cy="7699"/>
          </a:xfrm>
          <a:prstGeom prst="line">
            <a:avLst/>
          </a:prstGeom>
          <a:ln w="5715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4878C87-774C-4055-A8DA-0CA5AFA0E4FB}"/>
              </a:ext>
            </a:extLst>
          </p:cNvPr>
          <p:cNvSpPr txBox="1"/>
          <p:nvPr/>
        </p:nvSpPr>
        <p:spPr>
          <a:xfrm>
            <a:off x="10102053" y="200081"/>
            <a:ext cx="1861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Снятия 6 мес.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F02B26BB-6786-4CBB-94A3-B5D1241B79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806675"/>
              </p:ext>
            </p:extLst>
          </p:nvPr>
        </p:nvGraphicFramePr>
        <p:xfrm>
          <a:off x="1" y="952700"/>
          <a:ext cx="12191999" cy="58269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9956">
                  <a:extLst>
                    <a:ext uri="{9D8B030D-6E8A-4147-A177-3AD203B41FA5}">
                      <a16:colId xmlns:a16="http://schemas.microsoft.com/office/drawing/2014/main" val="2266565560"/>
                    </a:ext>
                  </a:extLst>
                </a:gridCol>
                <a:gridCol w="905813">
                  <a:extLst>
                    <a:ext uri="{9D8B030D-6E8A-4147-A177-3AD203B41FA5}">
                      <a16:colId xmlns:a16="http://schemas.microsoft.com/office/drawing/2014/main" val="887535463"/>
                    </a:ext>
                  </a:extLst>
                </a:gridCol>
                <a:gridCol w="932040">
                  <a:extLst>
                    <a:ext uri="{9D8B030D-6E8A-4147-A177-3AD203B41FA5}">
                      <a16:colId xmlns:a16="http://schemas.microsoft.com/office/drawing/2014/main" val="1151177773"/>
                    </a:ext>
                  </a:extLst>
                </a:gridCol>
                <a:gridCol w="1167897">
                  <a:extLst>
                    <a:ext uri="{9D8B030D-6E8A-4147-A177-3AD203B41FA5}">
                      <a16:colId xmlns:a16="http://schemas.microsoft.com/office/drawing/2014/main" val="3807044952"/>
                    </a:ext>
                  </a:extLst>
                </a:gridCol>
                <a:gridCol w="8516293">
                  <a:extLst>
                    <a:ext uri="{9D8B030D-6E8A-4147-A177-3AD203B41FA5}">
                      <a16:colId xmlns:a16="http://schemas.microsoft.com/office/drawing/2014/main" val="3290147716"/>
                    </a:ext>
                  </a:extLst>
                </a:gridCol>
              </a:tblGrid>
              <a:tr h="2399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2020г.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2021г.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дельта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1289583"/>
                  </a:ext>
                </a:extLst>
              </a:tr>
              <a:tr h="3580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5.1.4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12 596 537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1 808 567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-10 787 970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оформление и предъявление на оплату счетов и реестров счетов с некорректным заполнением полей реестра счетов;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8971636"/>
                  </a:ext>
                </a:extLst>
              </a:tr>
              <a:tr h="3580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5.7.4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11 827 479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-11 827 479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повторное или необоснованные включение в реестр счетов случаев: стоимость медицинской услуги включена в </a:t>
                      </a:r>
                      <a:r>
                        <a:rPr lang="ru-RU" sz="15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подушевой</a:t>
                      </a:r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норматив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5925166"/>
                  </a:ext>
                </a:extLst>
              </a:tr>
              <a:tr h="18087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5 186 731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1 240 512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-3 946 219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Непредставление  медицинской документации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402322"/>
                  </a:ext>
                </a:extLst>
              </a:tr>
              <a:tr h="5352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3 740 016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14 625 361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10 885 345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Невыполнение, несвоевременное или ненадлежащее выполнение необходимых пациенту диагностических и (или) лечебных мероприятий, оперативных вмешательств, не повлиявшее на состояние здоровья застрахованного лица;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3943641"/>
                  </a:ext>
                </a:extLst>
              </a:tr>
              <a:tr h="71249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3.2.3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6 486 410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2 733 555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-3 752 855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Невыполнение, несвоевременное или ненадлежащее выполнение необходимых пациенту диагностических и (или) лечебных мероприятий, оперативных вмешательств,  приведшее к ухудшению состояния здоровья застрахованного лица, либо создавшее риск прогрессирования имеющегося заболевания, либо создавшее риск возникновения нового заболевания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153542"/>
                  </a:ext>
                </a:extLst>
              </a:tr>
              <a:tr h="41396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5.2.3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2 796 601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-2 796 601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принадлежности застрахованного лица к страховой медицинской организации либо получившему полис обязательного медицинского страхования на территории другого субъекта РФ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2556929"/>
                  </a:ext>
                </a:extLst>
              </a:tr>
              <a:tr h="18087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2 690 596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6 163 100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3 472 505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признаков искажения сведений (дописки, исправления, «вклейки»)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3682263"/>
                  </a:ext>
                </a:extLst>
              </a:tr>
              <a:tr h="18087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2.14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1 293 223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1 293 223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признаков искажения сведений (дописки, исправления, «вклейки»)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5546658"/>
                  </a:ext>
                </a:extLst>
              </a:tr>
              <a:tr h="3580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2 706 483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7 906 400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5 199 917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в медицинской документации результатов обследований, осмотров, консультаций специалистов, дневниковых записей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0352800"/>
                  </a:ext>
                </a:extLst>
              </a:tr>
              <a:tr h="41396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5.7.3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1 369 385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3 868 151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2 498 766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Повторное или необоснованное включение в реестр счетов случаев оказания медицинской помощи, например, стоимость отдельной услуги, включенной в счет, учтена в тарифе другой услуги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933794"/>
                  </a:ext>
                </a:extLst>
              </a:tr>
              <a:tr h="3580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4.6.1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3 592 493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3 592 493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Несоответствие данных медицинской документации данным реестра счетов, в том </a:t>
                      </a:r>
                      <a:r>
                        <a:rPr lang="ru-RU" sz="15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числе:некорректное</a:t>
                      </a:r>
                      <a:r>
                        <a:rPr lang="ru-RU" sz="1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применение тарифа, требующее его замены по результатам экспертизы.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010170"/>
                  </a:ext>
                </a:extLst>
              </a:tr>
              <a:tr h="16906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4 785 325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7 197 555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653830"/>
                  </a:ext>
                </a:extLst>
              </a:tr>
              <a:tr h="16906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54 185 563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53 120 494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-1 065 069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94545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8983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FCAF0F-ECDF-4525-9596-63E7572AEC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4" y="36297"/>
            <a:ext cx="2374398" cy="727679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228599" y="915117"/>
            <a:ext cx="11734797" cy="153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>
          <a:xfrm>
            <a:off x="228599" y="922815"/>
            <a:ext cx="2296293" cy="7699"/>
          </a:xfrm>
          <a:prstGeom prst="line">
            <a:avLst/>
          </a:prstGeom>
          <a:ln w="5715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4878C87-774C-4055-A8DA-0CA5AFA0E4FB}"/>
              </a:ext>
            </a:extLst>
          </p:cNvPr>
          <p:cNvSpPr txBox="1"/>
          <p:nvPr/>
        </p:nvSpPr>
        <p:spPr>
          <a:xfrm>
            <a:off x="10005499" y="200081"/>
            <a:ext cx="2036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Штрафы 6 мес.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5CF67C2E-F476-457D-955E-A8BC0AE51D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533179"/>
              </p:ext>
            </p:extLst>
          </p:nvPr>
        </p:nvGraphicFramePr>
        <p:xfrm>
          <a:off x="0" y="938211"/>
          <a:ext cx="12191999" cy="58834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9010">
                  <a:extLst>
                    <a:ext uri="{9D8B030D-6E8A-4147-A177-3AD203B41FA5}">
                      <a16:colId xmlns:a16="http://schemas.microsoft.com/office/drawing/2014/main" val="2182823379"/>
                    </a:ext>
                  </a:extLst>
                </a:gridCol>
                <a:gridCol w="869133">
                  <a:extLst>
                    <a:ext uri="{9D8B030D-6E8A-4147-A177-3AD203B41FA5}">
                      <a16:colId xmlns:a16="http://schemas.microsoft.com/office/drawing/2014/main" val="1553059092"/>
                    </a:ext>
                  </a:extLst>
                </a:gridCol>
                <a:gridCol w="986827">
                  <a:extLst>
                    <a:ext uri="{9D8B030D-6E8A-4147-A177-3AD203B41FA5}">
                      <a16:colId xmlns:a16="http://schemas.microsoft.com/office/drawing/2014/main" val="894238521"/>
                    </a:ext>
                  </a:extLst>
                </a:gridCol>
                <a:gridCol w="995881">
                  <a:extLst>
                    <a:ext uri="{9D8B030D-6E8A-4147-A177-3AD203B41FA5}">
                      <a16:colId xmlns:a16="http://schemas.microsoft.com/office/drawing/2014/main" val="1845457907"/>
                    </a:ext>
                  </a:extLst>
                </a:gridCol>
                <a:gridCol w="8661148">
                  <a:extLst>
                    <a:ext uri="{9D8B030D-6E8A-4147-A177-3AD203B41FA5}">
                      <a16:colId xmlns:a16="http://schemas.microsoft.com/office/drawing/2014/main" val="2942301062"/>
                    </a:ext>
                  </a:extLst>
                </a:gridCol>
              </a:tblGrid>
              <a:tr h="2861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2020г.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2021г.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Дельта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315271"/>
                  </a:ext>
                </a:extLst>
              </a:tr>
              <a:tr h="2236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1 387 395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352 698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-1 034 697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Непредставление  медицинской документации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2934792"/>
                  </a:ext>
                </a:extLst>
              </a:tr>
              <a:tr h="411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4.6.2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275 850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423 545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147 695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включение в счет на оплату медицинской помощи при отсутствии в медицинской документации сведений, подтверждающих факт оказания медицинской помощи застрахованному лицу.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320045"/>
                  </a:ext>
                </a:extLst>
              </a:tr>
              <a:tr h="411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3.12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74 463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21 030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-53 433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расхождений клинического и патологоанатомического диагнозов 2-3 категории вследствие нарушений при оказании медицинской помощи, установленных по результатам экспертизы качества медицинской помощи.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290348"/>
                  </a:ext>
                </a:extLst>
              </a:tr>
              <a:tr h="6141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3.2.5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44 678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-44 678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Невыполнение, несвоевременное или ненадлежащее выполнение необходимых пациенту диагностических и (или) лечебных мероприятий, оперативных вмешательств, приведшее к летальному исходу (за исключением случаев отказа застрахованного лица от медицинского вмешательства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4480408"/>
                  </a:ext>
                </a:extLst>
              </a:tr>
              <a:tr h="3933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40 876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-40 876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пациентом в период оказания медицинской помощи по назначению врача лекарственных препаратов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2165190"/>
                  </a:ext>
                </a:extLst>
              </a:tr>
              <a:tr h="411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4.6.1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145 110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145 110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Несоответствие данных медицинской документации данным реестра счетов, в том числе: некорректное применение тарифа, требующее его замены по результатам экспертизы.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2898574"/>
                  </a:ext>
                </a:extLst>
              </a:tr>
              <a:tr h="411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2.16.2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69 638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69 638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включение в счет на оплату медицинской помощи при отсутствии в медицинской документации сведений, подтверждающих факт оказания медицинской помощи застрахованному лицу.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9879544"/>
                  </a:ext>
                </a:extLst>
              </a:tr>
              <a:tr h="411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1.1.1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44 536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44 536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Нарушение прав застрахованных лиц на получение медицинской помощи в медицинской организации, в том числе: на выбор медицинской организации из медицинских организаций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2981374"/>
                  </a:ext>
                </a:extLst>
              </a:tr>
              <a:tr h="6141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3.2.4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42 061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42 061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Невыполнение, несвоевременное или ненадлежащее выполнение необходимых пациенту диагностических и (или) лечебных мероприятий, приведшее к инвалидизации (за исключением случаев отказа застрахованного лица от медицинского вмешательства,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5447820"/>
                  </a:ext>
                </a:extLst>
              </a:tr>
              <a:tr h="6141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28 041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28 041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Нарушение по вине медицинской организации преемственности в оказании медицинской помощи (в том числе несвоевременный перевод пациента в медицинскую организацию более высокого уровня), приведшее к удлинению сроков оказания медицинской помощи и (или) ухудшению состояния здоровья застрахованного лица.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9842231"/>
                  </a:ext>
                </a:extLst>
              </a:tr>
              <a:tr h="5877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3.2.2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25 236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25 236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Невыполнение, несвоевременное или ненадлежащее выполнение необходимых пациенту диагностических и (или) лечебных мероприятий, оперативных вмешательств приведшее к удлинению сроков лечения сверх установленных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9816320"/>
                  </a:ext>
                </a:extLst>
              </a:tr>
              <a:tr h="2710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37 480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37 480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041072"/>
                  </a:ext>
                </a:extLst>
              </a:tr>
              <a:tr h="2236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1 823 262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1 189 375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-633 887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" marR="4826" marT="48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3234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0232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FCAF0F-ECDF-4525-9596-63E7572AEC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4" y="36297"/>
            <a:ext cx="2374398" cy="727679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228599" y="915117"/>
            <a:ext cx="11734797" cy="153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>
          <a:xfrm>
            <a:off x="228599" y="922815"/>
            <a:ext cx="2296293" cy="7699"/>
          </a:xfrm>
          <a:prstGeom prst="line">
            <a:avLst/>
          </a:prstGeom>
          <a:ln w="5715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4878C87-774C-4055-A8DA-0CA5AFA0E4FB}"/>
              </a:ext>
            </a:extLst>
          </p:cNvPr>
          <p:cNvSpPr txBox="1"/>
          <p:nvPr/>
        </p:nvSpPr>
        <p:spPr>
          <a:xfrm>
            <a:off x="8970717" y="36297"/>
            <a:ext cx="29926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Снятия 6 мес. 2020г.</a:t>
            </a:r>
          </a:p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54 185 563 руб.</a:t>
            </a: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84D4F538-59A7-4EF6-978A-B3E28E70CA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0874062"/>
              </p:ext>
            </p:extLst>
          </p:nvPr>
        </p:nvGraphicFramePr>
        <p:xfrm>
          <a:off x="526896" y="1226532"/>
          <a:ext cx="11436500" cy="5389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1099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FCAF0F-ECDF-4525-9596-63E7572AEC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4" y="36297"/>
            <a:ext cx="2374398" cy="727679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228599" y="915117"/>
            <a:ext cx="11734797" cy="153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>
          <a:xfrm>
            <a:off x="228599" y="922815"/>
            <a:ext cx="2296293" cy="7699"/>
          </a:xfrm>
          <a:prstGeom prst="line">
            <a:avLst/>
          </a:prstGeom>
          <a:ln w="5715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4878C87-774C-4055-A8DA-0CA5AFA0E4FB}"/>
              </a:ext>
            </a:extLst>
          </p:cNvPr>
          <p:cNvSpPr txBox="1"/>
          <p:nvPr/>
        </p:nvSpPr>
        <p:spPr>
          <a:xfrm>
            <a:off x="8839860" y="8549"/>
            <a:ext cx="32016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Штрафы 6 мес. 2020г.</a:t>
            </a:r>
          </a:p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1 881 214 руб.</a:t>
            </a: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E128205B-6F87-4DC6-B26F-E82B118B7E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6673976"/>
              </p:ext>
            </p:extLst>
          </p:nvPr>
        </p:nvGraphicFramePr>
        <p:xfrm>
          <a:off x="228599" y="1295544"/>
          <a:ext cx="11734797" cy="5389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39481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FCAF0F-ECDF-4525-9596-63E7572AEC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4" y="36297"/>
            <a:ext cx="2374398" cy="727679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228599" y="915117"/>
            <a:ext cx="11734797" cy="153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>
          <a:xfrm>
            <a:off x="228599" y="922815"/>
            <a:ext cx="2296293" cy="7699"/>
          </a:xfrm>
          <a:prstGeom prst="line">
            <a:avLst/>
          </a:prstGeom>
          <a:ln w="5715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4878C87-774C-4055-A8DA-0CA5AFA0E4FB}"/>
              </a:ext>
            </a:extLst>
          </p:cNvPr>
          <p:cNvSpPr txBox="1"/>
          <p:nvPr/>
        </p:nvSpPr>
        <p:spPr>
          <a:xfrm>
            <a:off x="8971883" y="46715"/>
            <a:ext cx="30696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Снятия 6 мес. 2021г. </a:t>
            </a:r>
          </a:p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53 120 494 руб.</a:t>
            </a: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220323F9-356C-4176-B4F9-BD9BF4940D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5010822"/>
              </p:ext>
            </p:extLst>
          </p:nvPr>
        </p:nvGraphicFramePr>
        <p:xfrm>
          <a:off x="228598" y="1278290"/>
          <a:ext cx="11734797" cy="5389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17325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FCAF0F-ECDF-4525-9596-63E7572AEC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4" y="36297"/>
            <a:ext cx="2374398" cy="727679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228599" y="915117"/>
            <a:ext cx="11734797" cy="153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>
          <a:xfrm>
            <a:off x="228599" y="922815"/>
            <a:ext cx="2296293" cy="7699"/>
          </a:xfrm>
          <a:prstGeom prst="line">
            <a:avLst/>
          </a:prstGeom>
          <a:ln w="5715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4878C87-774C-4055-A8DA-0CA5AFA0E4FB}"/>
              </a:ext>
            </a:extLst>
          </p:cNvPr>
          <p:cNvSpPr txBox="1"/>
          <p:nvPr/>
        </p:nvSpPr>
        <p:spPr>
          <a:xfrm>
            <a:off x="8762916" y="36297"/>
            <a:ext cx="32785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Штрафы 6 мес. 2021г. </a:t>
            </a:r>
          </a:p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1 189 375 руб.</a:t>
            </a: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4A334F82-0C04-47F2-96D8-F5F0EA33CD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2618269"/>
              </p:ext>
            </p:extLst>
          </p:nvPr>
        </p:nvGraphicFramePr>
        <p:xfrm>
          <a:off x="228598" y="1269665"/>
          <a:ext cx="11734797" cy="5389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03234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FCAF0F-ECDF-4525-9596-63E7572AEC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4" y="36297"/>
            <a:ext cx="2374398" cy="727679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228599" y="915117"/>
            <a:ext cx="11734797" cy="153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>
          <a:xfrm>
            <a:off x="228599" y="922815"/>
            <a:ext cx="2296293" cy="7699"/>
          </a:xfrm>
          <a:prstGeom prst="line">
            <a:avLst/>
          </a:prstGeom>
          <a:ln w="5715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4878C87-774C-4055-A8DA-0CA5AFA0E4FB}"/>
              </a:ext>
            </a:extLst>
          </p:cNvPr>
          <p:cNvSpPr txBox="1"/>
          <p:nvPr/>
        </p:nvSpPr>
        <p:spPr>
          <a:xfrm>
            <a:off x="4612938" y="169303"/>
            <a:ext cx="7579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Меры по снижению дефектов качества оказания МП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A600EB-2CCF-4A23-857D-3E941F50FC3D}"/>
              </a:ext>
            </a:extLst>
          </p:cNvPr>
          <p:cNvSpPr txBox="1"/>
          <p:nvPr/>
        </p:nvSpPr>
        <p:spPr>
          <a:xfrm>
            <a:off x="331649" y="1849406"/>
            <a:ext cx="11734797" cy="41549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 отдел по контролю и качеству оказания медицинской помощи.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и контроль доступности медицинской помощи – обеспечение полного объема обследований и исследований в соответствии с КСГ: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2.1. Контроль обеспечения бесперебойной работы диагностических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параклинических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служб (КДЛ, рентген-служба, УЗД, эндоскопическая служба, функциональная диагностика).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2.2. Маршрутизация пациентов внутри учреждения и в другие медицинские организации в соответствии с действующими нормативными документами МЗ МО и МЗ РФ.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2.3. Заключение договоров на медицинские услуги, которые не оказываются в учреждении.</a:t>
            </a:r>
          </a:p>
        </p:txBody>
      </p:sp>
    </p:spTree>
    <p:extLst>
      <p:ext uri="{BB962C8B-B14F-4D97-AF65-F5344CB8AC3E}">
        <p14:creationId xmlns:p14="http://schemas.microsoft.com/office/powerpoint/2010/main" val="38164051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1732</TotalTime>
  <Words>1041</Words>
  <Application>Microsoft Office PowerPoint</Application>
  <PresentationFormat>Широкоэкранный</PresentationFormat>
  <Paragraphs>191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Hamoyan_A</dc:creator>
  <cp:lastModifiedBy>Hamoyan_A</cp:lastModifiedBy>
  <cp:revision>313</cp:revision>
  <cp:lastPrinted>2021-08-11T17:16:06Z</cp:lastPrinted>
  <dcterms:created xsi:type="dcterms:W3CDTF">2020-07-10T07:41:15Z</dcterms:created>
  <dcterms:modified xsi:type="dcterms:W3CDTF">2021-09-22T07:19:36Z</dcterms:modified>
</cp:coreProperties>
</file>